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4"/>
  </p:notesMasterIdLst>
  <p:sldIdLst>
    <p:sldId id="274" r:id="rId2"/>
    <p:sldId id="258" r:id="rId3"/>
    <p:sldId id="278" r:id="rId4"/>
    <p:sldId id="291" r:id="rId5"/>
    <p:sldId id="292" r:id="rId6"/>
    <p:sldId id="298" r:id="rId7"/>
    <p:sldId id="308" r:id="rId8"/>
    <p:sldId id="297" r:id="rId9"/>
    <p:sldId id="294" r:id="rId10"/>
    <p:sldId id="303" r:id="rId11"/>
    <p:sldId id="312" r:id="rId12"/>
    <p:sldId id="313" r:id="rId13"/>
    <p:sldId id="314" r:id="rId14"/>
    <p:sldId id="315" r:id="rId15"/>
    <p:sldId id="316" r:id="rId16"/>
    <p:sldId id="304" r:id="rId17"/>
    <p:sldId id="305" r:id="rId18"/>
    <p:sldId id="317" r:id="rId19"/>
    <p:sldId id="318" r:id="rId20"/>
    <p:sldId id="319" r:id="rId21"/>
    <p:sldId id="320" r:id="rId22"/>
    <p:sldId id="306" r:id="rId23"/>
    <p:sldId id="309" r:id="rId24"/>
    <p:sldId id="322" r:id="rId25"/>
    <p:sldId id="323" r:id="rId26"/>
    <p:sldId id="324" r:id="rId27"/>
    <p:sldId id="325" r:id="rId28"/>
    <p:sldId id="299" r:id="rId29"/>
    <p:sldId id="300" r:id="rId30"/>
    <p:sldId id="273" r:id="rId31"/>
    <p:sldId id="310" r:id="rId32"/>
    <p:sldId id="276" r:id="rId33"/>
  </p:sldIdLst>
  <p:sldSz cx="9144000" cy="6858000" type="screen4x3"/>
  <p:notesSz cx="6858000" cy="9144000"/>
  <p:embeddedFontLst>
    <p:embeddedFont>
      <p:font typeface="맑은 고딕" panose="020B0503020000020004" pitchFamily="34" charset="-127"/>
      <p:regular r:id="rId35"/>
      <p:bold r:id="rId36"/>
    </p:embeddedFont>
    <p:embeddedFont>
      <p:font typeface="Cambria Math" panose="02040503050406030204" pitchFamily="18" charset="0"/>
      <p:regular r:id="rId37"/>
    </p:embeddedFont>
    <p:embeddedFont>
      <p:font typeface="Nanum Gothic" panose="020D0604000000000000" pitchFamily="34" charset="-127"/>
      <p:regular r:id="rId38"/>
      <p:bold r:id="rId3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E05E"/>
    <a:srgbClr val="FFFDF8"/>
    <a:srgbClr val="8C6052"/>
    <a:srgbClr val="9E6C5C"/>
    <a:srgbClr val="745044"/>
    <a:srgbClr val="5C5A5D"/>
    <a:srgbClr val="FFD0DE"/>
    <a:srgbClr val="E7BA69"/>
    <a:srgbClr val="EDE6DC"/>
    <a:srgbClr val="E5DB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9971"/>
    <p:restoredTop sz="80632"/>
  </p:normalViewPr>
  <p:slideViewPr>
    <p:cSldViewPr>
      <p:cViewPr varScale="1">
        <p:scale>
          <a:sx n="62" d="100"/>
          <a:sy n="62" d="100"/>
        </p:scale>
        <p:origin x="184" y="102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960"/>
    </p:cViewPr>
  </p:outlineViewPr>
  <p:notesTextViewPr>
    <p:cViewPr>
      <p:scale>
        <a:sx n="110" d="100"/>
        <a:sy n="11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5.fntdata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4.fntdata"/></Relationships>
</file>

<file path=ppt/media/image1.png>
</file>

<file path=ppt/media/image10.png>
</file>

<file path=ppt/media/image2.jpg>
</file>

<file path=ppt/media/image3.jpg>
</file>

<file path=ppt/media/image3.png>
</file>

<file path=ppt/media/image4.jpg>
</file>

<file path=ppt/media/image5.jpg>
</file>

<file path=ppt/media/image6.jpg>
</file>

<file path=ppt/media/image6.png>
</file>

<file path=ppt/media/image7.png>
</file>

<file path=ppt/media/image8.sv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1pPr>
          </a:lstStyle>
          <a:p>
            <a:fld id="{8D96040F-D221-474B-B37F-D0F4D1179A36}" type="datetimeFigureOut">
              <a:rPr lang="ko-KR" altLang="en-US" smtClean="0"/>
              <a:pPr/>
              <a:t>2018. 11. 12.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1pPr>
          </a:lstStyle>
          <a:p>
            <a:fld id="{C111A5F1-9B83-42FC-AA68-C14251E3AE9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91605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b="0" i="0" kern="1200">
        <a:solidFill>
          <a:schemeClr val="tx1"/>
        </a:solidFill>
        <a:latin typeface="Nanum Gothic" panose="020D0604000000000000" pitchFamily="34" charset="-127"/>
        <a:ea typeface="Nanum Gothic" panose="020D0604000000000000" pitchFamily="34" charset="-127"/>
        <a:cs typeface="+mn-cs"/>
      </a:defRPr>
    </a:lvl1pPr>
    <a:lvl2pPr marL="457200" algn="l" defTabSz="914400" rtl="0" eaLnBrk="1" latinLnBrk="1" hangingPunct="1">
      <a:defRPr sz="1200" b="0" i="0" kern="1200">
        <a:solidFill>
          <a:schemeClr val="tx1"/>
        </a:solidFill>
        <a:latin typeface="Nanum Gothic" panose="020D0604000000000000" pitchFamily="34" charset="-127"/>
        <a:ea typeface="Nanum Gothic" panose="020D0604000000000000" pitchFamily="34" charset="-127"/>
        <a:cs typeface="+mn-cs"/>
      </a:defRPr>
    </a:lvl2pPr>
    <a:lvl3pPr marL="914400" algn="l" defTabSz="914400" rtl="0" eaLnBrk="1" latinLnBrk="1" hangingPunct="1">
      <a:defRPr sz="1200" b="0" i="0" kern="1200">
        <a:solidFill>
          <a:schemeClr val="tx1"/>
        </a:solidFill>
        <a:latin typeface="Nanum Gothic" panose="020D0604000000000000" pitchFamily="34" charset="-127"/>
        <a:ea typeface="Nanum Gothic" panose="020D0604000000000000" pitchFamily="34" charset="-127"/>
        <a:cs typeface="+mn-cs"/>
      </a:defRPr>
    </a:lvl3pPr>
    <a:lvl4pPr marL="1371600" algn="l" defTabSz="914400" rtl="0" eaLnBrk="1" latinLnBrk="1" hangingPunct="1">
      <a:defRPr sz="1200" b="0" i="0" kern="1200">
        <a:solidFill>
          <a:schemeClr val="tx1"/>
        </a:solidFill>
        <a:latin typeface="Nanum Gothic" panose="020D0604000000000000" pitchFamily="34" charset="-127"/>
        <a:ea typeface="Nanum Gothic" panose="020D0604000000000000" pitchFamily="34" charset="-127"/>
        <a:cs typeface="+mn-cs"/>
      </a:defRPr>
    </a:lvl4pPr>
    <a:lvl5pPr marL="1828800" algn="l" defTabSz="914400" rtl="0" eaLnBrk="1" latinLnBrk="1" hangingPunct="1">
      <a:defRPr sz="1200" b="0" i="0" kern="1200">
        <a:solidFill>
          <a:schemeClr val="tx1"/>
        </a:solidFill>
        <a:latin typeface="Nanum Gothic" panose="020D0604000000000000" pitchFamily="34" charset="-127"/>
        <a:ea typeface="Nanum Gothic" panose="020D0604000000000000" pitchFamily="34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11A5F1-9B83-42FC-AA68-C14251E3AE92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38614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11A5F1-9B83-42FC-AA68-C14251E3AE92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04667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11A5F1-9B83-42FC-AA68-C14251E3AE92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81470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11A5F1-9B83-42FC-AA68-C14251E3AE92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86825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11A5F1-9B83-42FC-AA68-C14251E3AE92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29487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11A5F1-9B83-42FC-AA68-C14251E3AE92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09610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11A5F1-9B83-42FC-AA68-C14251E3AE92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910601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11A5F1-9B83-42FC-AA68-C14251E3AE92}" type="slidenum">
              <a:rPr lang="ko-KR" altLang="en-US" smtClean="0"/>
              <a:pPr/>
              <a:t>16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7199454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11A5F1-9B83-42FC-AA68-C14251E3AE92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351234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11A5F1-9B83-42FC-AA68-C14251E3AE92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017076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11A5F1-9B83-42FC-AA68-C14251E3AE92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19298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11A5F1-9B83-42FC-AA68-C14251E3AE92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968000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11A5F1-9B83-42FC-AA68-C14251E3AE92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601984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11A5F1-9B83-42FC-AA68-C14251E3AE92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643255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11A5F1-9B83-42FC-AA68-C14251E3AE92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222350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11A5F1-9B83-42FC-AA68-C14251E3AE92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63087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11A5F1-9B83-42FC-AA68-C14251E3AE92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48606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11A5F1-9B83-42FC-AA68-C14251E3AE92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57082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11A5F1-9B83-42FC-AA68-C14251E3AE92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35060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11A5F1-9B83-42FC-AA68-C14251E3AE92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96611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11A5F1-9B83-42FC-AA68-C14251E3AE92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16227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11A5F1-9B83-42FC-AA68-C14251E3AE92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65649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11A5F1-9B83-42FC-AA68-C14251E3AE92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03559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b="0" i="0">
                <a:solidFill>
                  <a:schemeClr val="tx1">
                    <a:tint val="75000"/>
                  </a:schemeClr>
                </a:solidFill>
                <a:latin typeface="Nanum Gothic" panose="020D0604000000000000" pitchFamily="34" charset="-127"/>
                <a:ea typeface="Nanum Gothic" panose="020D0604000000000000" pitchFamily="34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dirty="0"/>
              <a:t>마스터 부제목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836026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>
            <a:lvl1pPr>
              <a:defRPr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1pPr>
            <a:lvl2pPr>
              <a:defRPr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2pPr>
            <a:lvl3pPr>
              <a:defRPr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3pPr>
            <a:lvl4pPr>
              <a:defRPr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4pPr>
            <a:lvl5pPr>
              <a:defRPr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1pPr>
          </a:lstStyle>
          <a:p>
            <a:fld id="{F4E943B9-C257-4197-B0E0-E9D7A301F7C7}" type="datetimeFigureOut">
              <a:rPr lang="ko-KR" altLang="en-US" smtClean="0"/>
              <a:pPr/>
              <a:t>2018. 11. 12.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1pPr>
          </a:lstStyle>
          <a:p>
            <a:fld id="{3B80EB75-B2EE-47CB-A5C9-699CA0FF3746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089116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>
            <a:lvl1pPr>
              <a:defRPr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>
            <a:lvl1pPr>
              <a:defRPr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1pPr>
            <a:lvl2pPr>
              <a:defRPr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2pPr>
            <a:lvl3pPr>
              <a:defRPr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3pPr>
            <a:lvl4pPr>
              <a:defRPr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4pPr>
            <a:lvl5pPr>
              <a:defRPr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1pPr>
          </a:lstStyle>
          <a:p>
            <a:fld id="{F4E943B9-C257-4197-B0E0-E9D7A301F7C7}" type="datetimeFigureOut">
              <a:rPr lang="ko-KR" altLang="en-US" smtClean="0"/>
              <a:pPr/>
              <a:t>2018. 11. 12.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1pPr>
          </a:lstStyle>
          <a:p>
            <a:fld id="{3B80EB75-B2EE-47CB-A5C9-699CA0FF3746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510670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1617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0" i="0" cap="all">
                <a:latin typeface="Nanum Gothic" panose="020D0604000000000000" pitchFamily="34" charset="-127"/>
                <a:ea typeface="Nanum Gothic" panose="020D0604000000000000" pitchFamily="34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 b="0" i="0">
                <a:solidFill>
                  <a:schemeClr val="tx1">
                    <a:tint val="75000"/>
                  </a:schemeClr>
                </a:solidFill>
                <a:latin typeface="Nanum Gothic" panose="020D0604000000000000" pitchFamily="34" charset="-127"/>
                <a:ea typeface="Nanum Gothic" panose="020D0604000000000000" pitchFamily="34" charset="-127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1pPr>
          </a:lstStyle>
          <a:p>
            <a:fld id="{F4E943B9-C257-4197-B0E0-E9D7A301F7C7}" type="datetimeFigureOut">
              <a:rPr lang="ko-KR" altLang="en-US" smtClean="0"/>
              <a:pPr/>
              <a:t>2018. 11. 12.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1pPr>
          </a:lstStyle>
          <a:p>
            <a:fld id="{3B80EB75-B2EE-47CB-A5C9-699CA0FF3746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509335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1pPr>
            <a:lvl2pPr>
              <a:defRPr sz="2400"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2pPr>
            <a:lvl3pPr>
              <a:defRPr sz="2000"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3pPr>
            <a:lvl4pPr>
              <a:defRPr sz="1800"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4pPr>
            <a:lvl5pPr>
              <a:defRPr sz="1800"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1pPr>
            <a:lvl2pPr>
              <a:defRPr sz="2400"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2pPr>
            <a:lvl3pPr>
              <a:defRPr sz="2000"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3pPr>
            <a:lvl4pPr>
              <a:defRPr sz="1800"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4pPr>
            <a:lvl5pPr>
              <a:defRPr sz="1800"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1pPr>
          </a:lstStyle>
          <a:p>
            <a:fld id="{F4E943B9-C257-4197-B0E0-E9D7A301F7C7}" type="datetimeFigureOut">
              <a:rPr lang="ko-KR" altLang="en-US" smtClean="0"/>
              <a:pPr/>
              <a:t>2018. 11. 12.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1pPr>
          </a:lstStyle>
          <a:p>
            <a:fld id="{3B80EB75-B2EE-47CB-A5C9-699CA0FF3746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860613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1pPr>
            <a:lvl2pPr>
              <a:defRPr sz="2000"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2pPr>
            <a:lvl3pPr>
              <a:defRPr sz="1800"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3pPr>
            <a:lvl4pPr>
              <a:defRPr sz="1600"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4pPr>
            <a:lvl5pPr>
              <a:defRPr sz="1600"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1pPr>
            <a:lvl2pPr>
              <a:defRPr sz="2000"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2pPr>
            <a:lvl3pPr>
              <a:defRPr sz="1800"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3pPr>
            <a:lvl4pPr>
              <a:defRPr sz="1600"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4pPr>
            <a:lvl5pPr>
              <a:defRPr sz="1600"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1pPr>
          </a:lstStyle>
          <a:p>
            <a:fld id="{F4E943B9-C257-4197-B0E0-E9D7A301F7C7}" type="datetimeFigureOut">
              <a:rPr lang="ko-KR" altLang="en-US" smtClean="0"/>
              <a:pPr/>
              <a:t>2018. 11. 12.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1pPr>
          </a:lstStyle>
          <a:p>
            <a:fld id="{3B80EB75-B2EE-47CB-A5C9-699CA0FF3746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832168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1pPr>
          </a:lstStyle>
          <a:p>
            <a:fld id="{F4E943B9-C257-4197-B0E0-E9D7A301F7C7}" type="datetimeFigureOut">
              <a:rPr lang="ko-KR" altLang="en-US" smtClean="0"/>
              <a:pPr/>
              <a:t>2018. 11. 12.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1pPr>
          </a:lstStyle>
          <a:p>
            <a:fld id="{3B80EB75-B2EE-47CB-A5C9-699CA0FF3746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708252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1pPr>
          </a:lstStyle>
          <a:p>
            <a:fld id="{F4E943B9-C257-4197-B0E0-E9D7A301F7C7}" type="datetimeFigureOut">
              <a:rPr lang="ko-KR" altLang="en-US" smtClean="0"/>
              <a:pPr/>
              <a:t>2018. 11. 12.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1pPr>
          </a:lstStyle>
          <a:p>
            <a:fld id="{3B80EB75-B2EE-47CB-A5C9-699CA0FF3746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600152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1pPr>
            <a:lvl2pPr>
              <a:defRPr sz="2800"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2pPr>
            <a:lvl3pPr>
              <a:defRPr sz="2400"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3pPr>
            <a:lvl4pPr>
              <a:defRPr sz="2000"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4pPr>
            <a:lvl5pPr>
              <a:defRPr sz="2000"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1pPr>
          </a:lstStyle>
          <a:p>
            <a:fld id="{F4E943B9-C257-4197-B0E0-E9D7A301F7C7}" type="datetimeFigureOut">
              <a:rPr lang="ko-KR" altLang="en-US" smtClean="0"/>
              <a:pPr/>
              <a:t>2018. 11. 12.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1pPr>
          </a:lstStyle>
          <a:p>
            <a:fld id="{3B80EB75-B2EE-47CB-A5C9-699CA0FF3746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866010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1pPr>
          </a:lstStyle>
          <a:p>
            <a:fld id="{F4E943B9-C257-4197-B0E0-E9D7A301F7C7}" type="datetimeFigureOut">
              <a:rPr lang="ko-KR" altLang="en-US" smtClean="0"/>
              <a:pPr/>
              <a:t>2018. 11. 12.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Nanum Gothic" panose="020D0604000000000000" pitchFamily="34" charset="-127"/>
                <a:ea typeface="Nanum Gothic" panose="020D0604000000000000" pitchFamily="34" charset="-127"/>
              </a:defRPr>
            </a:lvl1pPr>
          </a:lstStyle>
          <a:p>
            <a:fld id="{3B80EB75-B2EE-47CB-A5C9-699CA0FF3746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35981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6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 userDrawn="1"/>
        </p:nvSpPr>
        <p:spPr>
          <a:xfrm>
            <a:off x="4684374" y="6597352"/>
            <a:ext cx="447631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000" b="0" i="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Copyright </a:t>
            </a:r>
            <a:r>
              <a:rPr lang="ko-KR" altLang="en-US" sz="1000" b="0" i="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ⓒ </a:t>
            </a:r>
            <a:r>
              <a:rPr lang="en-US" altLang="ko-KR" sz="1000" b="0" i="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Slug. All right reserved.</a:t>
            </a:r>
            <a:endParaRPr lang="ko-KR" altLang="en-US" sz="1000" b="0" i="0" dirty="0">
              <a:solidFill>
                <a:srgbClr val="5C5A5D"/>
              </a:solidFill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533819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004901" y="1844176"/>
            <a:ext cx="574271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4000" dirty="0">
              <a:solidFill>
                <a:srgbClr val="745044"/>
              </a:solidFill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 algn="ctr"/>
            <a:r>
              <a:rPr lang="ko-KR" altLang="en-US" sz="4000" dirty="0">
                <a:solidFill>
                  <a:srgbClr val="745044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강화도조약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E60DC6AC-70DC-4547-A2B9-5F8F8E72D7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52636" y="836712"/>
            <a:ext cx="6408712" cy="640871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81255E7-FF22-487F-95F7-0E05A2D5739F}"/>
              </a:ext>
            </a:extLst>
          </p:cNvPr>
          <p:cNvSpPr txBox="1"/>
          <p:nvPr/>
        </p:nvSpPr>
        <p:spPr>
          <a:xfrm>
            <a:off x="5130062" y="4509120"/>
            <a:ext cx="3888432" cy="1891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201533727  </a:t>
            </a:r>
            <a:r>
              <a:rPr lang="ko-KR" altLang="en-US" sz="16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컴퓨터공학과 </a:t>
            </a:r>
            <a:r>
              <a:rPr lang="en-US" altLang="ko-KR" sz="16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lang="ko-KR" altLang="en-US" sz="16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김찬재</a:t>
            </a:r>
            <a:endParaRPr lang="en-US" altLang="ko-KR" sz="16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6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201533792  </a:t>
            </a:r>
            <a:r>
              <a:rPr lang="ko-KR" altLang="en-US" sz="16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컴퓨터공학과 </a:t>
            </a:r>
            <a:r>
              <a:rPr lang="en-US" altLang="ko-KR" sz="16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lang="ko-KR" altLang="en-US" sz="16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유석환</a:t>
            </a:r>
            <a:endParaRPr lang="en-US" altLang="ko-KR" sz="16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6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201533807  </a:t>
            </a:r>
            <a:r>
              <a:rPr lang="ko-KR" altLang="en-US" sz="16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컴퓨터공학과 </a:t>
            </a:r>
            <a:r>
              <a:rPr lang="en-US" altLang="ko-KR" sz="16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lang="ko-KR" altLang="en-US" sz="16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이동현</a:t>
            </a:r>
            <a:endParaRPr lang="en-US" altLang="ko-KR" sz="16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6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201534023     </a:t>
            </a:r>
            <a:r>
              <a:rPr lang="ko-KR" altLang="en-US" sz="16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전자공학과 </a:t>
            </a:r>
            <a:r>
              <a:rPr lang="en-US" altLang="ko-KR" sz="16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lang="ko-KR" altLang="en-US" sz="16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전경제</a:t>
            </a:r>
            <a:endParaRPr lang="en-US" altLang="ko-KR" sz="16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6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201833615        </a:t>
            </a:r>
            <a:r>
              <a:rPr lang="ko-KR" altLang="en-US" sz="16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조경학과 </a:t>
            </a:r>
            <a:r>
              <a:rPr lang="en-US" altLang="ko-KR" sz="16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lang="ko-KR" altLang="en-US" sz="16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김재헌</a:t>
            </a:r>
            <a:endParaRPr lang="en-US" altLang="ko-KR" sz="16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D518D36-55C1-4BD1-9EC8-F0BC698DFB4B}"/>
              </a:ext>
            </a:extLst>
          </p:cNvPr>
          <p:cNvSpPr/>
          <p:nvPr/>
        </p:nvSpPr>
        <p:spPr>
          <a:xfrm flipV="1">
            <a:off x="4860032" y="3167615"/>
            <a:ext cx="4032448" cy="4571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934793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1520" y="668172"/>
            <a:ext cx="68707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조일수호조규 </a:t>
            </a:r>
            <a:r>
              <a:rPr lang="en-US" altLang="ko-KR" sz="2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- </a:t>
            </a:r>
            <a:r>
              <a:rPr lang="ko-KR" altLang="en-US" sz="2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본문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0" y="494602"/>
            <a:ext cx="251520" cy="808806"/>
          </a:xfrm>
          <a:prstGeom prst="rect">
            <a:avLst/>
          </a:prstGeom>
          <a:solidFill>
            <a:srgbClr val="8C60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0F177C7-7AF9-42B1-8B40-E18D4A7C1E6B}"/>
              </a:ext>
            </a:extLst>
          </p:cNvPr>
          <p:cNvSpPr txBox="1"/>
          <p:nvPr/>
        </p:nvSpPr>
        <p:spPr>
          <a:xfrm>
            <a:off x="829349" y="1844824"/>
            <a:ext cx="6984776" cy="3073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제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1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관 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–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조선국은 </a:t>
            </a:r>
            <a:r>
              <a:rPr lang="ko-KR" altLang="en-US" sz="2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자주국이며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lang="ko-KR" altLang="en-US" sz="2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일본국과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더불어 평등한 권리를 보유한다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2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제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2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관 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–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lang="ko-KR" altLang="en-US" sz="2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일본국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정부는 수시로 사신을 파견하여 조선국 경성에 이르게 해 예조 판서를 친히 접해 교제하는 사무를 상의 할 수 있다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86AEF5F-28B5-4696-BBB1-10A9139C9C81}"/>
              </a:ext>
            </a:extLst>
          </p:cNvPr>
          <p:cNvSpPr txBox="1"/>
          <p:nvPr/>
        </p:nvSpPr>
        <p:spPr>
          <a:xfrm>
            <a:off x="7913638" y="348408"/>
            <a:ext cx="9788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조약 본문</a:t>
            </a: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70C06DCD-E561-4AC9-A270-6D114B2AE80A}"/>
              </a:ext>
            </a:extLst>
          </p:cNvPr>
          <p:cNvSpPr/>
          <p:nvPr/>
        </p:nvSpPr>
        <p:spPr>
          <a:xfrm>
            <a:off x="7740352" y="401416"/>
            <a:ext cx="147547" cy="147547"/>
          </a:xfrm>
          <a:prstGeom prst="ellipse">
            <a:avLst/>
          </a:prstGeom>
          <a:solidFill>
            <a:srgbClr val="FFFDF8"/>
          </a:solidFill>
          <a:ln>
            <a:solidFill>
              <a:srgbClr val="FFFD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569090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1520" y="668172"/>
            <a:ext cx="68707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조일수호조규 </a:t>
            </a:r>
            <a:r>
              <a:rPr lang="en-US" altLang="ko-KR" sz="2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- </a:t>
            </a:r>
            <a:r>
              <a:rPr lang="ko-KR" altLang="en-US" sz="2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본문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0" y="494602"/>
            <a:ext cx="251520" cy="808806"/>
          </a:xfrm>
          <a:prstGeom prst="rect">
            <a:avLst/>
          </a:prstGeom>
          <a:solidFill>
            <a:srgbClr val="8C60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0F177C7-7AF9-42B1-8B40-E18D4A7C1E6B}"/>
              </a:ext>
            </a:extLst>
          </p:cNvPr>
          <p:cNvSpPr txBox="1"/>
          <p:nvPr/>
        </p:nvSpPr>
        <p:spPr>
          <a:xfrm>
            <a:off x="829349" y="1844824"/>
            <a:ext cx="6984776" cy="3073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제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3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관 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–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이후 양국이 왕래하는 공문으로 일본은 그 국문을 사용하고 조선은 진문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(</a:t>
            </a:r>
            <a:r>
              <a:rPr lang="ko-KR" altLang="en-US" sz="2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眞文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)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을 사용한다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2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제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4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관 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–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부산 </a:t>
            </a:r>
            <a:r>
              <a:rPr lang="ko-KR" altLang="en-US" sz="2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초량항은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오랫동안 이미 양국 인민이 통상하는 구역이 되었다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새로 세운 </a:t>
            </a:r>
            <a:r>
              <a:rPr lang="ko-KR" altLang="en-US" sz="2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조관에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의거해 무역 사무를 처리한다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86AEF5F-28B5-4696-BBB1-10A9139C9C81}"/>
              </a:ext>
            </a:extLst>
          </p:cNvPr>
          <p:cNvSpPr txBox="1"/>
          <p:nvPr/>
        </p:nvSpPr>
        <p:spPr>
          <a:xfrm>
            <a:off x="7913638" y="348408"/>
            <a:ext cx="9788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조약 본문</a:t>
            </a: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70C06DCD-E561-4AC9-A270-6D114B2AE80A}"/>
              </a:ext>
            </a:extLst>
          </p:cNvPr>
          <p:cNvSpPr/>
          <p:nvPr/>
        </p:nvSpPr>
        <p:spPr>
          <a:xfrm>
            <a:off x="7740352" y="401416"/>
            <a:ext cx="147547" cy="147547"/>
          </a:xfrm>
          <a:prstGeom prst="ellipse">
            <a:avLst/>
          </a:prstGeom>
          <a:solidFill>
            <a:srgbClr val="FFFDF8"/>
          </a:solidFill>
          <a:ln>
            <a:solidFill>
              <a:srgbClr val="FFFD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295359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1520" y="668172"/>
            <a:ext cx="68707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조일수호조규 </a:t>
            </a:r>
            <a:r>
              <a:rPr lang="en-US" altLang="ko-KR" sz="2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- </a:t>
            </a:r>
            <a:r>
              <a:rPr lang="ko-KR" altLang="en-US" sz="2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본문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0" y="494602"/>
            <a:ext cx="251520" cy="808806"/>
          </a:xfrm>
          <a:prstGeom prst="rect">
            <a:avLst/>
          </a:prstGeom>
          <a:solidFill>
            <a:srgbClr val="8C60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0F177C7-7AF9-42B1-8B40-E18D4A7C1E6B}"/>
              </a:ext>
            </a:extLst>
          </p:cNvPr>
          <p:cNvSpPr txBox="1"/>
          <p:nvPr/>
        </p:nvSpPr>
        <p:spPr>
          <a:xfrm>
            <a:off x="829349" y="1844824"/>
            <a:ext cx="6984776" cy="35816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제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5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관 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–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경기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충청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전라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경상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함경 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5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곳 가운데 두 곳을 선택하여 개항한다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2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제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6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관 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–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lang="ko-KR" altLang="en-US" sz="2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일본국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선박이 태풍을 만나거나 장작과 식량이 떨어져서 지정한 항구에 도달할 수 없으면 어느 연안이든지 항구에 들어가 위험을 피하고 배를 수리하고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식량을 구할 수 있다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86AEF5F-28B5-4696-BBB1-10A9139C9C81}"/>
              </a:ext>
            </a:extLst>
          </p:cNvPr>
          <p:cNvSpPr txBox="1"/>
          <p:nvPr/>
        </p:nvSpPr>
        <p:spPr>
          <a:xfrm>
            <a:off x="7913638" y="348408"/>
            <a:ext cx="9788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조약 본문</a:t>
            </a: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70C06DCD-E561-4AC9-A270-6D114B2AE80A}"/>
              </a:ext>
            </a:extLst>
          </p:cNvPr>
          <p:cNvSpPr/>
          <p:nvPr/>
        </p:nvSpPr>
        <p:spPr>
          <a:xfrm>
            <a:off x="7740352" y="401416"/>
            <a:ext cx="147547" cy="147547"/>
          </a:xfrm>
          <a:prstGeom prst="ellipse">
            <a:avLst/>
          </a:prstGeom>
          <a:solidFill>
            <a:srgbClr val="FFFDF8"/>
          </a:solidFill>
          <a:ln>
            <a:solidFill>
              <a:srgbClr val="FFFD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566524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1520" y="668172"/>
            <a:ext cx="68707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조일수호조규 </a:t>
            </a:r>
            <a:r>
              <a:rPr lang="en-US" altLang="ko-KR" sz="2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- </a:t>
            </a:r>
            <a:r>
              <a:rPr lang="ko-KR" altLang="en-US" sz="2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본문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0" y="494602"/>
            <a:ext cx="251520" cy="808806"/>
          </a:xfrm>
          <a:prstGeom prst="rect">
            <a:avLst/>
          </a:prstGeom>
          <a:solidFill>
            <a:srgbClr val="8C60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0F177C7-7AF9-42B1-8B40-E18D4A7C1E6B}"/>
              </a:ext>
            </a:extLst>
          </p:cNvPr>
          <p:cNvSpPr txBox="1"/>
          <p:nvPr/>
        </p:nvSpPr>
        <p:spPr>
          <a:xfrm>
            <a:off x="829349" y="1844824"/>
            <a:ext cx="6984776" cy="25660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제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7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관 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–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lang="ko-KR" altLang="en-US" sz="2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일본국의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lang="ko-KR" altLang="en-US" sz="2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항해자가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수시로 연해를 측량해 그 위치와 깊이를 재고 지도를 만들어 위험을 피할 수 있도록 한다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2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제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8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관 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–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일본 정부는 지정한 항구에 수시로 </a:t>
            </a:r>
            <a:r>
              <a:rPr lang="ko-KR" altLang="en-US" sz="2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일본국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상민을 관리하는 관원을 설치한다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86AEF5F-28B5-4696-BBB1-10A9139C9C81}"/>
              </a:ext>
            </a:extLst>
          </p:cNvPr>
          <p:cNvSpPr txBox="1"/>
          <p:nvPr/>
        </p:nvSpPr>
        <p:spPr>
          <a:xfrm>
            <a:off x="7913638" y="348408"/>
            <a:ext cx="9788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조약 본문</a:t>
            </a: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70C06DCD-E561-4AC9-A270-6D114B2AE80A}"/>
              </a:ext>
            </a:extLst>
          </p:cNvPr>
          <p:cNvSpPr/>
          <p:nvPr/>
        </p:nvSpPr>
        <p:spPr>
          <a:xfrm>
            <a:off x="7740352" y="401416"/>
            <a:ext cx="147547" cy="147547"/>
          </a:xfrm>
          <a:prstGeom prst="ellipse">
            <a:avLst/>
          </a:prstGeom>
          <a:solidFill>
            <a:srgbClr val="FFFDF8"/>
          </a:solidFill>
          <a:ln>
            <a:solidFill>
              <a:srgbClr val="FFFD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856321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1520" y="668172"/>
            <a:ext cx="68707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조일수호조규 </a:t>
            </a:r>
            <a:r>
              <a:rPr lang="en-US" altLang="ko-KR" sz="2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- </a:t>
            </a:r>
            <a:r>
              <a:rPr lang="ko-KR" altLang="en-US" sz="2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본문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0" y="494602"/>
            <a:ext cx="251520" cy="808806"/>
          </a:xfrm>
          <a:prstGeom prst="rect">
            <a:avLst/>
          </a:prstGeom>
          <a:solidFill>
            <a:srgbClr val="8C60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0F177C7-7AF9-42B1-8B40-E18D4A7C1E6B}"/>
              </a:ext>
            </a:extLst>
          </p:cNvPr>
          <p:cNvSpPr txBox="1"/>
          <p:nvPr/>
        </p:nvSpPr>
        <p:spPr>
          <a:xfrm>
            <a:off x="829349" y="1844824"/>
            <a:ext cx="6984776" cy="30788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제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9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관 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–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양국이 이미 우호를 통했으니 인민은 각자 뜻에 따라 무역을 하며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양국 관리는 추호도 간섭할 수 없다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2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제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10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관 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–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lang="ko-KR" altLang="en-US" sz="2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일본국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인민이 조선국에서 지정한 각 항구에 재류하면서 만약 죄를 범해 조선국 인민과 교섭해야 하는 것은 모두 일본 관원에게 귀속시켜 심의하고 처단한다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86AEF5F-28B5-4696-BBB1-10A9139C9C81}"/>
              </a:ext>
            </a:extLst>
          </p:cNvPr>
          <p:cNvSpPr txBox="1"/>
          <p:nvPr/>
        </p:nvSpPr>
        <p:spPr>
          <a:xfrm>
            <a:off x="7913638" y="348408"/>
            <a:ext cx="9788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조약 본문</a:t>
            </a: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70C06DCD-E561-4AC9-A270-6D114B2AE80A}"/>
              </a:ext>
            </a:extLst>
          </p:cNvPr>
          <p:cNvSpPr/>
          <p:nvPr/>
        </p:nvSpPr>
        <p:spPr>
          <a:xfrm>
            <a:off x="7740352" y="401416"/>
            <a:ext cx="147547" cy="147547"/>
          </a:xfrm>
          <a:prstGeom prst="ellipse">
            <a:avLst/>
          </a:prstGeom>
          <a:solidFill>
            <a:srgbClr val="FFFDF8"/>
          </a:solidFill>
          <a:ln>
            <a:solidFill>
              <a:srgbClr val="FFFD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737085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1520" y="668172"/>
            <a:ext cx="68707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조일수호조규 </a:t>
            </a:r>
            <a:r>
              <a:rPr lang="en-US" altLang="ko-KR" sz="2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- </a:t>
            </a:r>
            <a:r>
              <a:rPr lang="ko-KR" altLang="en-US" sz="2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본문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0" y="494602"/>
            <a:ext cx="251520" cy="808806"/>
          </a:xfrm>
          <a:prstGeom prst="rect">
            <a:avLst/>
          </a:prstGeom>
          <a:solidFill>
            <a:srgbClr val="8C60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0F177C7-7AF9-42B1-8B40-E18D4A7C1E6B}"/>
              </a:ext>
            </a:extLst>
          </p:cNvPr>
          <p:cNvSpPr txBox="1"/>
          <p:nvPr/>
        </p:nvSpPr>
        <p:spPr>
          <a:xfrm>
            <a:off x="829349" y="1844824"/>
            <a:ext cx="6984776" cy="35816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제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11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관 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–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양국이 이미 우호를 통했으니 모름지기 따로 </a:t>
            </a:r>
            <a:r>
              <a:rPr lang="ko-KR" altLang="en-US" sz="2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통상장정을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만들어 양국 상민을 편안하게 해야 한다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아울러 현재 논의해 만든 각 </a:t>
            </a:r>
            <a:r>
              <a:rPr lang="ko-KR" altLang="en-US" sz="2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조관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가운데 다시 마땅히 세목을 보완하거나 첨가해 조건에 따라 준수하는 것을 편하게 한다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2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제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12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관 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–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양국 정부는 이를 다시 바꿀 수 없으며 영원히 믿고 준수하여 </a:t>
            </a:r>
            <a:r>
              <a:rPr lang="ko-KR" altLang="en-US" sz="2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화호를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돈독히 해야 한다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86AEF5F-28B5-4696-BBB1-10A9139C9C81}"/>
              </a:ext>
            </a:extLst>
          </p:cNvPr>
          <p:cNvSpPr txBox="1"/>
          <p:nvPr/>
        </p:nvSpPr>
        <p:spPr>
          <a:xfrm>
            <a:off x="7913638" y="348408"/>
            <a:ext cx="9788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조약 본문</a:t>
            </a: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70C06DCD-E561-4AC9-A270-6D114B2AE80A}"/>
              </a:ext>
            </a:extLst>
          </p:cNvPr>
          <p:cNvSpPr/>
          <p:nvPr/>
        </p:nvSpPr>
        <p:spPr>
          <a:xfrm>
            <a:off x="7740352" y="401416"/>
            <a:ext cx="147547" cy="147547"/>
          </a:xfrm>
          <a:prstGeom prst="ellipse">
            <a:avLst/>
          </a:prstGeom>
          <a:solidFill>
            <a:srgbClr val="FFFDF8"/>
          </a:solidFill>
          <a:ln>
            <a:solidFill>
              <a:srgbClr val="FFFD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891385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1520" y="668172"/>
            <a:ext cx="68707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조일수호조규부록</a:t>
            </a:r>
            <a:endParaRPr lang="ko-KR" altLang="en-US" sz="2400" dirty="0">
              <a:solidFill>
                <a:srgbClr val="5C5A5D"/>
              </a:solidFill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0" y="494602"/>
            <a:ext cx="251520" cy="808806"/>
          </a:xfrm>
          <a:prstGeom prst="rect">
            <a:avLst/>
          </a:prstGeom>
          <a:solidFill>
            <a:srgbClr val="8C60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0F177C7-7AF9-42B1-8B40-E18D4A7C1E6B}"/>
                  </a:ext>
                </a:extLst>
              </p:cNvPr>
              <p:cNvSpPr txBox="1"/>
              <p:nvPr/>
            </p:nvSpPr>
            <p:spPr>
              <a:xfrm>
                <a:off x="799385" y="1844824"/>
                <a:ext cx="6984776" cy="7834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Tx/>
                  <a:buChar char="-"/>
                </a:pPr>
                <a14:m>
                  <m:oMath xmlns:m="http://schemas.openxmlformats.org/officeDocument/2006/math">
                    <m:r>
                      <a:rPr lang="en-US" altLang="ko-KR" sz="2200" smtClean="0">
                        <a:latin typeface="Cambria Math" panose="02040503050406030204" pitchFamily="18" charset="0"/>
                      </a:rPr>
                      <m:t>『</m:t>
                    </m:r>
                  </m:oMath>
                </a14:m>
                <a:r>
                  <a:rPr lang="ko-KR" altLang="en-US" sz="2200" dirty="0">
                    <a:latin typeface="Nanum Gothic" panose="020D0604000000000000" pitchFamily="34" charset="-127"/>
                    <a:ea typeface="Nanum Gothic" panose="020D0604000000000000" pitchFamily="34" charset="-127"/>
                  </a:rPr>
                  <a:t>조일수호조규</a:t>
                </a:r>
                <a14:m>
                  <m:oMath xmlns:m="http://schemas.openxmlformats.org/officeDocument/2006/math">
                    <m:r>
                      <a:rPr lang="en-US" altLang="ko-KR" sz="2200">
                        <a:latin typeface="Cambria Math" panose="02040503050406030204" pitchFamily="18" charset="0"/>
                      </a:rPr>
                      <m:t>』</m:t>
                    </m:r>
                  </m:oMath>
                </a14:m>
                <a:r>
                  <a:rPr lang="ko-KR" altLang="en-US" sz="2200" dirty="0">
                    <a:latin typeface="Nanum Gothic" panose="020D0604000000000000" pitchFamily="34" charset="-127"/>
                    <a:ea typeface="Nanum Gothic" panose="020D0604000000000000" pitchFamily="34" charset="-127"/>
                  </a:rPr>
                  <a:t> 제</a:t>
                </a:r>
                <a:r>
                  <a:rPr lang="en-US" altLang="ko-KR" sz="2200" dirty="0">
                    <a:latin typeface="Nanum Gothic" panose="020D0604000000000000" pitchFamily="34" charset="-127"/>
                    <a:ea typeface="Nanum Gothic" panose="020D0604000000000000" pitchFamily="34" charset="-127"/>
                  </a:rPr>
                  <a:t>11</a:t>
                </a:r>
                <a:r>
                  <a:rPr lang="ko-KR" altLang="en-US" sz="2200" dirty="0">
                    <a:latin typeface="Nanum Gothic" panose="020D0604000000000000" pitchFamily="34" charset="-127"/>
                    <a:ea typeface="Nanum Gothic" panose="020D0604000000000000" pitchFamily="34" charset="-127"/>
                  </a:rPr>
                  <a:t>관에 의거</a:t>
                </a:r>
                <a14:m>
                  <m:oMath xmlns:m="http://schemas.openxmlformats.org/officeDocument/2006/math">
                    <m:r>
                      <a:rPr lang="ko-KR" altLang="en-US" sz="2200" smtClean="0">
                        <a:latin typeface="Cambria Math" panose="02040503050406030204" pitchFamily="18" charset="0"/>
                      </a:rPr>
                      <m:t>하여</m:t>
                    </m:r>
                    <m:r>
                      <a:rPr lang="ko-KR" altLang="en-US" sz="220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sz="2200">
                        <a:latin typeface="Cambria Math" panose="02040503050406030204" pitchFamily="18" charset="0"/>
                      </a:rPr>
                      <m:t>『</m:t>
                    </m:r>
                  </m:oMath>
                </a14:m>
                <a:r>
                  <a:rPr lang="ko-KR" altLang="en-US" sz="2200" dirty="0">
                    <a:latin typeface="Nanum Gothic" panose="020D0604000000000000" pitchFamily="34" charset="-127"/>
                    <a:ea typeface="Nanum Gothic" panose="020D0604000000000000" pitchFamily="34" charset="-127"/>
                  </a:rPr>
                  <a:t>조일수호조규</a:t>
                </a:r>
                <a14:m>
                  <m:oMath xmlns:m="http://schemas.openxmlformats.org/officeDocument/2006/math">
                    <m:r>
                      <a:rPr lang="ko-KR" altLang="en-US" sz="2200" smtClean="0">
                        <a:latin typeface="Cambria Math" panose="02040503050406030204" pitchFamily="18" charset="0"/>
                      </a:rPr>
                      <m:t>부록</m:t>
                    </m:r>
                    <m:r>
                      <a:rPr lang="en-US" altLang="ko-KR" sz="2200">
                        <a:latin typeface="Cambria Math" panose="02040503050406030204" pitchFamily="18" charset="0"/>
                      </a:rPr>
                      <m:t>』</m:t>
                    </m:r>
                    <m:r>
                      <a:rPr lang="ko-KR" altLang="en-US" sz="2200" smtClean="0">
                        <a:latin typeface="Cambria Math" panose="02040503050406030204" pitchFamily="18" charset="0"/>
                      </a:rPr>
                      <m:t>을</m:t>
                    </m:r>
                  </m:oMath>
                </a14:m>
                <a:r>
                  <a:rPr lang="ko-KR" altLang="en-US" sz="2200" dirty="0">
                    <a:latin typeface="Nanum Gothic" panose="020D0604000000000000" pitchFamily="34" charset="-127"/>
                    <a:ea typeface="Nanum Gothic" panose="020D0604000000000000" pitchFamily="34" charset="-127"/>
                  </a:rPr>
                  <a:t> 체결</a:t>
                </a:r>
                <a:endParaRPr lang="en-US" altLang="ko-KR" sz="2200" dirty="0">
                  <a:latin typeface="Nanum Gothic" panose="020D0604000000000000" pitchFamily="34" charset="-127"/>
                  <a:ea typeface="Nanum Gothic" panose="020D0604000000000000" pitchFamily="34" charset="-127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0F177C7-7AF9-42B1-8B40-E18D4A7C1E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9385" y="1844824"/>
                <a:ext cx="6984776" cy="783420"/>
              </a:xfrm>
              <a:prstGeom prst="rect">
                <a:avLst/>
              </a:prstGeom>
              <a:blipFill>
                <a:blip r:embed="rId3"/>
                <a:stretch>
                  <a:fillRect l="-544" t="-1587" b="-1428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271D6065-FCF6-484C-ABFD-B3F9233FAB18}"/>
              </a:ext>
            </a:extLst>
          </p:cNvPr>
          <p:cNvSpPr txBox="1"/>
          <p:nvPr/>
        </p:nvSpPr>
        <p:spPr>
          <a:xfrm>
            <a:off x="7913638" y="348408"/>
            <a:ext cx="9788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조약 본문</a:t>
            </a: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D7E38E18-D4EE-4AE2-9A96-9FBE545ACBCA}"/>
              </a:ext>
            </a:extLst>
          </p:cNvPr>
          <p:cNvSpPr/>
          <p:nvPr/>
        </p:nvSpPr>
        <p:spPr>
          <a:xfrm>
            <a:off x="7740352" y="401416"/>
            <a:ext cx="147547" cy="147547"/>
          </a:xfrm>
          <a:prstGeom prst="ellipse">
            <a:avLst/>
          </a:prstGeom>
          <a:solidFill>
            <a:srgbClr val="FFFDF8"/>
          </a:solidFill>
          <a:ln>
            <a:solidFill>
              <a:srgbClr val="FFFD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6EE2677-A2EF-6B45-9B72-8391A70818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5429" y="3068960"/>
            <a:ext cx="6192688" cy="302854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6E327BE-82B3-DD40-9BE6-DACF8D67D191}"/>
              </a:ext>
            </a:extLst>
          </p:cNvPr>
          <p:cNvSpPr txBox="1"/>
          <p:nvPr/>
        </p:nvSpPr>
        <p:spPr>
          <a:xfrm>
            <a:off x="0" y="6657945"/>
            <a:ext cx="2040943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이미지 출처 </a:t>
            </a:r>
            <a:r>
              <a:rPr lang="en-US" altLang="ko-KR" sz="7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- https://</a:t>
            </a:r>
            <a:r>
              <a:rPr lang="en-US" altLang="ko-KR" sz="7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songkyungho.com</a:t>
            </a:r>
            <a:r>
              <a:rPr lang="en-US" altLang="ko-KR" sz="7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/8906</a:t>
            </a:r>
            <a:endParaRPr lang="ko-KR" altLang="en-US" sz="7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921877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1520" y="668172"/>
            <a:ext cx="68707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조일수호조규부록</a:t>
            </a:r>
            <a:r>
              <a:rPr lang="ko-KR" altLang="en-US" sz="2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lang="en-US" altLang="ko-KR" sz="2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- </a:t>
            </a:r>
            <a:r>
              <a:rPr lang="ko-KR" altLang="en-US" sz="2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본문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0" y="494602"/>
            <a:ext cx="251520" cy="808806"/>
          </a:xfrm>
          <a:prstGeom prst="rect">
            <a:avLst/>
          </a:prstGeom>
          <a:solidFill>
            <a:srgbClr val="8C60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0F177C7-7AF9-42B1-8B40-E18D4A7C1E6B}"/>
              </a:ext>
            </a:extLst>
          </p:cNvPr>
          <p:cNvSpPr txBox="1"/>
          <p:nvPr/>
        </p:nvSpPr>
        <p:spPr>
          <a:xfrm>
            <a:off x="849689" y="1628800"/>
            <a:ext cx="6984776" cy="40945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제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1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관 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–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각 항구에 주재하는 </a:t>
            </a:r>
            <a:r>
              <a:rPr lang="ko-KR" altLang="en-US" sz="2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일본국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인민과 관리관은 조선국 연해 지방에서 </a:t>
            </a:r>
            <a:r>
              <a:rPr lang="ko-KR" altLang="en-US" sz="2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일본국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여러 선박이 부서져서 </a:t>
            </a:r>
            <a:r>
              <a:rPr lang="ko-KR" altLang="en-US" sz="2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긴급해지면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지방관에게 알리고 해당 지역의 연로를 지나쳐 갈 수 있다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2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제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2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관 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–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사신 및 관리관이 발송한 공문과 서신을 우편으로 보낸 비용은 사후 처리하여 갚도록 하거나 인민을 고용하여 특별히 보낼 수 있으니 각각 그 편의에 따른다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2646E6C-D198-4DD3-88F0-E8144FD8D9D3}"/>
              </a:ext>
            </a:extLst>
          </p:cNvPr>
          <p:cNvSpPr txBox="1"/>
          <p:nvPr/>
        </p:nvSpPr>
        <p:spPr>
          <a:xfrm>
            <a:off x="7913638" y="348408"/>
            <a:ext cx="9788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조약 본문</a:t>
            </a: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72304669-50C1-4D1B-B0BF-9AD127FA50E8}"/>
              </a:ext>
            </a:extLst>
          </p:cNvPr>
          <p:cNvSpPr/>
          <p:nvPr/>
        </p:nvSpPr>
        <p:spPr>
          <a:xfrm>
            <a:off x="7740352" y="401416"/>
            <a:ext cx="147547" cy="147547"/>
          </a:xfrm>
          <a:prstGeom prst="ellipse">
            <a:avLst/>
          </a:prstGeom>
          <a:solidFill>
            <a:srgbClr val="FFFDF8"/>
          </a:solidFill>
          <a:ln>
            <a:solidFill>
              <a:srgbClr val="FFFD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310424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1520" y="668172"/>
            <a:ext cx="68707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조일수호조규부록</a:t>
            </a:r>
            <a:r>
              <a:rPr lang="ko-KR" altLang="en-US" sz="2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lang="en-US" altLang="ko-KR" sz="2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- </a:t>
            </a:r>
            <a:r>
              <a:rPr lang="ko-KR" altLang="en-US" sz="2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본문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0" y="494602"/>
            <a:ext cx="251520" cy="808806"/>
          </a:xfrm>
          <a:prstGeom prst="rect">
            <a:avLst/>
          </a:prstGeom>
          <a:solidFill>
            <a:srgbClr val="8C60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0F177C7-7AF9-42B1-8B40-E18D4A7C1E6B}"/>
              </a:ext>
            </a:extLst>
          </p:cNvPr>
          <p:cNvSpPr txBox="1"/>
          <p:nvPr/>
        </p:nvSpPr>
        <p:spPr>
          <a:xfrm>
            <a:off x="849689" y="1628800"/>
            <a:ext cx="6984776" cy="40895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제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3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관 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–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논의해 정한 조선국의 통상하는 각 항구에서 </a:t>
            </a:r>
            <a:r>
              <a:rPr lang="ko-KR" altLang="en-US" sz="2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일본국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인민이 땅을 빌려 거주하는 것은 모름지기 지주와 더불어 상의해 그 액수를 정한다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2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제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4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관 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–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부산항에서 </a:t>
            </a:r>
            <a:r>
              <a:rPr lang="ko-KR" altLang="en-US" sz="2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일본국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인민이 통행할 수 있는 도로의 거리는 </a:t>
            </a:r>
            <a:r>
              <a:rPr lang="ko-KR" altLang="en-US" sz="2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부두로부터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기산하여 동서남북 각 직경 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10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리로 해 정하며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lang="ko-KR" altLang="en-US" sz="2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동래부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가운데 한 곳에 이르러서는 특별히 왕래할 수 있다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2646E6C-D198-4DD3-88F0-E8144FD8D9D3}"/>
              </a:ext>
            </a:extLst>
          </p:cNvPr>
          <p:cNvSpPr txBox="1"/>
          <p:nvPr/>
        </p:nvSpPr>
        <p:spPr>
          <a:xfrm>
            <a:off x="7913638" y="348408"/>
            <a:ext cx="9788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조약 본문</a:t>
            </a: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72304669-50C1-4D1B-B0BF-9AD127FA50E8}"/>
              </a:ext>
            </a:extLst>
          </p:cNvPr>
          <p:cNvSpPr/>
          <p:nvPr/>
        </p:nvSpPr>
        <p:spPr>
          <a:xfrm>
            <a:off x="7740352" y="401416"/>
            <a:ext cx="147547" cy="147547"/>
          </a:xfrm>
          <a:prstGeom prst="ellipse">
            <a:avLst/>
          </a:prstGeom>
          <a:solidFill>
            <a:srgbClr val="FFFDF8"/>
          </a:solidFill>
          <a:ln>
            <a:solidFill>
              <a:srgbClr val="FFFD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306843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1520" y="668172"/>
            <a:ext cx="68707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조일수호조규부록</a:t>
            </a:r>
            <a:r>
              <a:rPr lang="ko-KR" altLang="en-US" sz="2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lang="en-US" altLang="ko-KR" sz="2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- </a:t>
            </a:r>
            <a:r>
              <a:rPr lang="ko-KR" altLang="en-US" sz="2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본문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0" y="494602"/>
            <a:ext cx="251520" cy="808806"/>
          </a:xfrm>
          <a:prstGeom prst="rect">
            <a:avLst/>
          </a:prstGeom>
          <a:solidFill>
            <a:srgbClr val="8C60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0F177C7-7AF9-42B1-8B40-E18D4A7C1E6B}"/>
              </a:ext>
            </a:extLst>
          </p:cNvPr>
          <p:cNvSpPr txBox="1"/>
          <p:nvPr/>
        </p:nvSpPr>
        <p:spPr>
          <a:xfrm>
            <a:off x="849689" y="1628800"/>
            <a:ext cx="6984776" cy="25660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제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5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관 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–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조선국의 각 항구에서 </a:t>
            </a:r>
            <a:r>
              <a:rPr lang="ko-KR" altLang="en-US" sz="2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일본국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인민은 조선국 인민을 고용할 수 있다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2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제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6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관 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–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조선국의 각 항구에서 </a:t>
            </a:r>
            <a:r>
              <a:rPr lang="ko-KR" altLang="en-US" sz="2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일본국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인민이 병으로 죽으면 적당한 지역을 선정해 매장할 수 있다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2646E6C-D198-4DD3-88F0-E8144FD8D9D3}"/>
              </a:ext>
            </a:extLst>
          </p:cNvPr>
          <p:cNvSpPr txBox="1"/>
          <p:nvPr/>
        </p:nvSpPr>
        <p:spPr>
          <a:xfrm>
            <a:off x="7913638" y="348408"/>
            <a:ext cx="9788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조약 본문</a:t>
            </a: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72304669-50C1-4D1B-B0BF-9AD127FA50E8}"/>
              </a:ext>
            </a:extLst>
          </p:cNvPr>
          <p:cNvSpPr/>
          <p:nvPr/>
        </p:nvSpPr>
        <p:spPr>
          <a:xfrm>
            <a:off x="7740352" y="401416"/>
            <a:ext cx="147547" cy="147547"/>
          </a:xfrm>
          <a:prstGeom prst="ellipse">
            <a:avLst/>
          </a:prstGeom>
          <a:solidFill>
            <a:srgbClr val="FFFDF8"/>
          </a:solidFill>
          <a:ln>
            <a:solidFill>
              <a:srgbClr val="FFFD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138374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395536" y="764704"/>
            <a:ext cx="557685" cy="421475"/>
            <a:chOff x="3839052" y="1922879"/>
            <a:chExt cx="1147210" cy="867014"/>
          </a:xfrm>
        </p:grpSpPr>
        <p:grpSp>
          <p:nvGrpSpPr>
            <p:cNvPr id="9" name="그룹 8"/>
            <p:cNvGrpSpPr/>
            <p:nvPr/>
          </p:nvGrpSpPr>
          <p:grpSpPr>
            <a:xfrm>
              <a:off x="3839052" y="1922879"/>
              <a:ext cx="1147210" cy="867014"/>
              <a:chOff x="3839052" y="1922879"/>
              <a:chExt cx="1147210" cy="867014"/>
            </a:xfrm>
          </p:grpSpPr>
          <p:sp>
            <p:nvSpPr>
              <p:cNvPr id="12" name="모서리가 둥근 직사각형 44"/>
              <p:cNvSpPr/>
              <p:nvPr/>
            </p:nvSpPr>
            <p:spPr>
              <a:xfrm rot="18410200">
                <a:off x="3998232" y="1763699"/>
                <a:ext cx="183551" cy="501911"/>
              </a:xfrm>
              <a:custGeom>
                <a:avLst/>
                <a:gdLst/>
                <a:ahLst/>
                <a:cxnLst/>
                <a:rect l="l" t="t" r="r" b="b"/>
                <a:pathLst>
                  <a:path w="576064" h="1575211">
                    <a:moveTo>
                      <a:pt x="288032" y="72008"/>
                    </a:moveTo>
                    <a:cubicBezTo>
                      <a:pt x="208494" y="72008"/>
                      <a:pt x="144016" y="136486"/>
                      <a:pt x="144016" y="216024"/>
                    </a:cubicBezTo>
                    <a:cubicBezTo>
                      <a:pt x="144016" y="295562"/>
                      <a:pt x="208494" y="360040"/>
                      <a:pt x="288032" y="360040"/>
                    </a:cubicBezTo>
                    <a:cubicBezTo>
                      <a:pt x="367570" y="360040"/>
                      <a:pt x="432048" y="295562"/>
                      <a:pt x="432048" y="216024"/>
                    </a:cubicBezTo>
                    <a:cubicBezTo>
                      <a:pt x="432048" y="136486"/>
                      <a:pt x="367570" y="72008"/>
                      <a:pt x="288032" y="72008"/>
                    </a:cubicBezTo>
                    <a:close/>
                    <a:moveTo>
                      <a:pt x="96013" y="0"/>
                    </a:moveTo>
                    <a:lnTo>
                      <a:pt x="480051" y="0"/>
                    </a:lnTo>
                    <a:cubicBezTo>
                      <a:pt x="533078" y="0"/>
                      <a:pt x="576064" y="42986"/>
                      <a:pt x="576064" y="96013"/>
                    </a:cubicBezTo>
                    <a:lnTo>
                      <a:pt x="576064" y="1479198"/>
                    </a:lnTo>
                    <a:cubicBezTo>
                      <a:pt x="576064" y="1532225"/>
                      <a:pt x="533078" y="1575211"/>
                      <a:pt x="480051" y="1575211"/>
                    </a:cubicBezTo>
                    <a:lnTo>
                      <a:pt x="96013" y="1575211"/>
                    </a:lnTo>
                    <a:cubicBezTo>
                      <a:pt x="42986" y="1575211"/>
                      <a:pt x="0" y="1532225"/>
                      <a:pt x="0" y="1479198"/>
                    </a:cubicBezTo>
                    <a:lnTo>
                      <a:pt x="0" y="96013"/>
                    </a:lnTo>
                    <a:cubicBezTo>
                      <a:pt x="0" y="42986"/>
                      <a:pt x="42986" y="0"/>
                      <a:pt x="96013" y="0"/>
                    </a:cubicBezTo>
                    <a:close/>
                  </a:path>
                </a:pathLst>
              </a:custGeom>
              <a:solidFill>
                <a:srgbClr val="5C5A5D"/>
              </a:solidFill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Nanum Gothic" panose="020D0604000000000000" pitchFamily="34" charset="-127"/>
                  <a:ea typeface="Nanum Gothic" panose="020D0604000000000000" pitchFamily="34" charset="-127"/>
                </a:endParaRPr>
              </a:p>
            </p:txBody>
          </p:sp>
          <p:sp>
            <p:nvSpPr>
              <p:cNvPr id="13" name="타원 12"/>
              <p:cNvSpPr/>
              <p:nvPr/>
            </p:nvSpPr>
            <p:spPr>
              <a:xfrm>
                <a:off x="4122166" y="1925797"/>
                <a:ext cx="864096" cy="864096"/>
              </a:xfrm>
              <a:prstGeom prst="ellipse">
                <a:avLst/>
              </a:prstGeom>
              <a:solidFill>
                <a:srgbClr val="5C5A5D"/>
              </a:solidFill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Nanum Gothic" panose="020D0604000000000000" pitchFamily="34" charset="-127"/>
                  <a:ea typeface="Nanum Gothic" panose="020D0604000000000000" pitchFamily="34" charset="-127"/>
                </a:endParaRPr>
              </a:p>
            </p:txBody>
          </p:sp>
        </p:grpSp>
        <p:sp>
          <p:nvSpPr>
            <p:cNvPr id="10" name="타원 9"/>
            <p:cNvSpPr/>
            <p:nvPr/>
          </p:nvSpPr>
          <p:spPr>
            <a:xfrm>
              <a:off x="4244547" y="2045337"/>
              <a:ext cx="654618" cy="654618"/>
            </a:xfrm>
            <a:prstGeom prst="ellipse">
              <a:avLst/>
            </a:prstGeom>
            <a:solidFill>
              <a:srgbClr val="FFFD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Nanum Gothic" panose="020D0604000000000000" pitchFamily="34" charset="-127"/>
                <a:ea typeface="Nanum Gothic" panose="020D0604000000000000" pitchFamily="34" charset="-127"/>
              </a:endParaRPr>
            </a:p>
          </p:txBody>
        </p:sp>
        <p:sp>
          <p:nvSpPr>
            <p:cNvPr id="11" name="타원 10"/>
            <p:cNvSpPr/>
            <p:nvPr/>
          </p:nvSpPr>
          <p:spPr>
            <a:xfrm>
              <a:off x="4382649" y="2183661"/>
              <a:ext cx="369515" cy="369515"/>
            </a:xfrm>
            <a:prstGeom prst="ellipse">
              <a:avLst/>
            </a:prstGeom>
            <a:solidFill>
              <a:srgbClr val="FDE05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Nanum Gothic" panose="020D0604000000000000" pitchFamily="34" charset="-127"/>
                <a:ea typeface="Nanum Gothic" panose="020D0604000000000000" pitchFamily="34" charset="-127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1095037" y="805260"/>
            <a:ext cx="8846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rgbClr val="745044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목차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770374" y="3786066"/>
            <a:ext cx="532190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조약 본문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770375" y="5109719"/>
            <a:ext cx="552861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평가와 의의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707684" y="2489922"/>
            <a:ext cx="55286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강화도 조약의 배경</a:t>
            </a:r>
          </a:p>
        </p:txBody>
      </p:sp>
      <p:sp>
        <p:nvSpPr>
          <p:cNvPr id="27" name="타원 26"/>
          <p:cNvSpPr/>
          <p:nvPr/>
        </p:nvSpPr>
        <p:spPr>
          <a:xfrm>
            <a:off x="1547664" y="1916832"/>
            <a:ext cx="491829" cy="491829"/>
          </a:xfrm>
          <a:prstGeom prst="ellipse">
            <a:avLst/>
          </a:prstGeom>
          <a:solidFill>
            <a:srgbClr val="E7BA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28" name="타원 27"/>
          <p:cNvSpPr/>
          <p:nvPr/>
        </p:nvSpPr>
        <p:spPr>
          <a:xfrm>
            <a:off x="1554892" y="3212976"/>
            <a:ext cx="491829" cy="491829"/>
          </a:xfrm>
          <a:prstGeom prst="ellipse">
            <a:avLst/>
          </a:prstGeom>
          <a:solidFill>
            <a:srgbClr val="E7BA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29" name="타원 28"/>
          <p:cNvSpPr/>
          <p:nvPr/>
        </p:nvSpPr>
        <p:spPr>
          <a:xfrm>
            <a:off x="1552377" y="4536629"/>
            <a:ext cx="491829" cy="491829"/>
          </a:xfrm>
          <a:prstGeom prst="ellipse">
            <a:avLst/>
          </a:prstGeom>
          <a:solidFill>
            <a:srgbClr val="E7BA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761582" y="3318412"/>
            <a:ext cx="5688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rgbClr val="745044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2</a:t>
            </a:r>
            <a:endParaRPr lang="ko-KR" altLang="en-US" sz="3200" dirty="0">
              <a:solidFill>
                <a:srgbClr val="745044"/>
              </a:solidFill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761582" y="4642065"/>
            <a:ext cx="5688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rgbClr val="745044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3</a:t>
            </a:r>
            <a:endParaRPr lang="ko-KR" altLang="en-US" sz="3200" dirty="0">
              <a:solidFill>
                <a:srgbClr val="745044"/>
              </a:solidFill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1736793" y="2022268"/>
            <a:ext cx="6257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rgbClr val="745044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1</a:t>
            </a:r>
            <a:endParaRPr lang="ko-KR" altLang="en-US" sz="3200" dirty="0">
              <a:solidFill>
                <a:srgbClr val="745044"/>
              </a:solidFill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000585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1520" y="668172"/>
            <a:ext cx="68707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조일수호조규부록</a:t>
            </a:r>
            <a:r>
              <a:rPr lang="ko-KR" altLang="en-US" sz="2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lang="en-US" altLang="ko-KR" sz="2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- </a:t>
            </a:r>
            <a:r>
              <a:rPr lang="ko-KR" altLang="en-US" sz="2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본문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0" y="494602"/>
            <a:ext cx="251520" cy="808806"/>
          </a:xfrm>
          <a:prstGeom prst="rect">
            <a:avLst/>
          </a:prstGeom>
          <a:solidFill>
            <a:srgbClr val="8C60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0F177C7-7AF9-42B1-8B40-E18D4A7C1E6B}"/>
              </a:ext>
            </a:extLst>
          </p:cNvPr>
          <p:cNvSpPr txBox="1"/>
          <p:nvPr/>
        </p:nvSpPr>
        <p:spPr>
          <a:xfrm>
            <a:off x="849689" y="1628800"/>
            <a:ext cx="6984776" cy="3073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제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7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관 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–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lang="ko-KR" altLang="en-US" sz="2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일본국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인민은 본국의 현행 여러 화폐를 사용해 조선국 인민이 가진 물건과 교환할 수 있다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2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제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8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관 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–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조선국 인민이 </a:t>
            </a:r>
            <a:r>
              <a:rPr lang="ko-KR" altLang="en-US" sz="2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일본국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인민으로부터 사서 얻은 화물이나 선물로 받은 각 물건은 마음대로 사용하여도 무방하다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2646E6C-D198-4DD3-88F0-E8144FD8D9D3}"/>
              </a:ext>
            </a:extLst>
          </p:cNvPr>
          <p:cNvSpPr txBox="1"/>
          <p:nvPr/>
        </p:nvSpPr>
        <p:spPr>
          <a:xfrm>
            <a:off x="7913638" y="348408"/>
            <a:ext cx="9788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조약 본문</a:t>
            </a: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72304669-50C1-4D1B-B0BF-9AD127FA50E8}"/>
              </a:ext>
            </a:extLst>
          </p:cNvPr>
          <p:cNvSpPr/>
          <p:nvPr/>
        </p:nvSpPr>
        <p:spPr>
          <a:xfrm>
            <a:off x="7740352" y="401416"/>
            <a:ext cx="147547" cy="147547"/>
          </a:xfrm>
          <a:prstGeom prst="ellipse">
            <a:avLst/>
          </a:prstGeom>
          <a:solidFill>
            <a:srgbClr val="FFFDF8"/>
          </a:solidFill>
          <a:ln>
            <a:solidFill>
              <a:srgbClr val="FFFD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588056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1520" y="668172"/>
            <a:ext cx="68707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조일수호조규부록</a:t>
            </a:r>
            <a:r>
              <a:rPr lang="ko-KR" altLang="en-US" sz="2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lang="en-US" altLang="ko-KR" sz="2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- </a:t>
            </a:r>
            <a:r>
              <a:rPr lang="ko-KR" altLang="en-US" sz="2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본문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0" y="494602"/>
            <a:ext cx="251520" cy="808806"/>
          </a:xfrm>
          <a:prstGeom prst="rect">
            <a:avLst/>
          </a:prstGeom>
          <a:solidFill>
            <a:srgbClr val="8C60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0F177C7-7AF9-42B1-8B40-E18D4A7C1E6B}"/>
              </a:ext>
            </a:extLst>
          </p:cNvPr>
          <p:cNvSpPr txBox="1"/>
          <p:nvPr/>
        </p:nvSpPr>
        <p:spPr>
          <a:xfrm>
            <a:off x="849689" y="1628800"/>
            <a:ext cx="6984776" cy="51113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제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9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관 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–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lang="ko-KR" altLang="en-US" sz="2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수호조규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제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7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관에 의거 위험에 처하면 가까운 인가에 머물도록 한다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2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제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10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관 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–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여러 나라의 선박이 풍파 때문에 곤란하게 되어 연해 지방에 표류하게 되면 조선국 인민은 이치에 따라 구휼하지 않으면 안 된다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2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제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11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관 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–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위 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10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관 규칙은 </a:t>
            </a:r>
            <a:r>
              <a:rPr lang="ko-KR" altLang="en-US" sz="2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수호조규와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더불어 동일한 권리가 있다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2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2646E6C-D198-4DD3-88F0-E8144FD8D9D3}"/>
              </a:ext>
            </a:extLst>
          </p:cNvPr>
          <p:cNvSpPr txBox="1"/>
          <p:nvPr/>
        </p:nvSpPr>
        <p:spPr>
          <a:xfrm>
            <a:off x="7913638" y="348408"/>
            <a:ext cx="9788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조약 본문</a:t>
            </a: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72304669-50C1-4D1B-B0BF-9AD127FA50E8}"/>
              </a:ext>
            </a:extLst>
          </p:cNvPr>
          <p:cNvSpPr/>
          <p:nvPr/>
        </p:nvSpPr>
        <p:spPr>
          <a:xfrm>
            <a:off x="7740352" y="401416"/>
            <a:ext cx="147547" cy="147547"/>
          </a:xfrm>
          <a:prstGeom prst="ellipse">
            <a:avLst/>
          </a:prstGeom>
          <a:solidFill>
            <a:srgbClr val="FFFDF8"/>
          </a:solidFill>
          <a:ln>
            <a:solidFill>
              <a:srgbClr val="FFFD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019890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1520" y="668172"/>
            <a:ext cx="68707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조일무역규칙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0" y="494602"/>
            <a:ext cx="251520" cy="808806"/>
          </a:xfrm>
          <a:prstGeom prst="rect">
            <a:avLst/>
          </a:prstGeom>
          <a:solidFill>
            <a:srgbClr val="8C60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0F177C7-7AF9-42B1-8B40-E18D4A7C1E6B}"/>
              </a:ext>
            </a:extLst>
          </p:cNvPr>
          <p:cNvSpPr txBox="1"/>
          <p:nvPr/>
        </p:nvSpPr>
        <p:spPr>
          <a:xfrm>
            <a:off x="842219" y="1804381"/>
            <a:ext cx="756084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-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수호조규부록과 함께 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1876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년 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8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월 체결</a:t>
            </a:r>
            <a:endParaRPr lang="en-US" altLang="ko-KR" sz="2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3B22521-7B77-48B3-B5A1-D323118AA535}"/>
              </a:ext>
            </a:extLst>
          </p:cNvPr>
          <p:cNvSpPr txBox="1"/>
          <p:nvPr/>
        </p:nvSpPr>
        <p:spPr>
          <a:xfrm>
            <a:off x="7913638" y="348408"/>
            <a:ext cx="9788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조약 본문</a:t>
            </a: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93959713-39D3-4183-8AC1-5FFA447364FC}"/>
              </a:ext>
            </a:extLst>
          </p:cNvPr>
          <p:cNvSpPr/>
          <p:nvPr/>
        </p:nvSpPr>
        <p:spPr>
          <a:xfrm>
            <a:off x="7740352" y="401416"/>
            <a:ext cx="147547" cy="147547"/>
          </a:xfrm>
          <a:prstGeom prst="ellipse">
            <a:avLst/>
          </a:prstGeom>
          <a:solidFill>
            <a:srgbClr val="FFFDF8"/>
          </a:solidFill>
          <a:ln>
            <a:solidFill>
              <a:srgbClr val="FFFD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D7C6666-EFE5-CE42-95A0-4945251EC1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2708920"/>
            <a:ext cx="3435176" cy="343517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BB2E542-9E96-6E4C-AC63-5C2FFA5654BE}"/>
              </a:ext>
            </a:extLst>
          </p:cNvPr>
          <p:cNvSpPr txBox="1"/>
          <p:nvPr/>
        </p:nvSpPr>
        <p:spPr>
          <a:xfrm>
            <a:off x="0" y="6657945"/>
            <a:ext cx="289213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이미지 출처 </a:t>
            </a:r>
            <a:r>
              <a:rPr lang="en-US" altLang="ko-KR" sz="7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- http://</a:t>
            </a:r>
            <a:r>
              <a:rPr lang="en-US" altLang="ko-KR" sz="7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encykorea.aks.ac.kr</a:t>
            </a:r>
            <a:r>
              <a:rPr lang="en-US" altLang="ko-KR" sz="7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/Contents/Item/E0019152</a:t>
            </a:r>
            <a:endParaRPr lang="ko-KR" altLang="en-US" sz="7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140430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1520" y="668172"/>
            <a:ext cx="68707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조일무역규칙 </a:t>
            </a:r>
            <a:r>
              <a:rPr lang="en-US" altLang="ko-KR" sz="2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- </a:t>
            </a:r>
            <a:r>
              <a:rPr lang="ko-KR" altLang="en-US" sz="2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본문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0" y="494602"/>
            <a:ext cx="251520" cy="808806"/>
          </a:xfrm>
          <a:prstGeom prst="rect">
            <a:avLst/>
          </a:prstGeom>
          <a:solidFill>
            <a:srgbClr val="8C60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496EB6-E2DD-4D0B-B995-EF2FD71F4BD2}"/>
              </a:ext>
            </a:extLst>
          </p:cNvPr>
          <p:cNvSpPr txBox="1"/>
          <p:nvPr/>
        </p:nvSpPr>
        <p:spPr>
          <a:xfrm>
            <a:off x="7913638" y="348408"/>
            <a:ext cx="9788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조약 본문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20E2F59-4D54-478E-9E3E-37EF38996FDB}"/>
              </a:ext>
            </a:extLst>
          </p:cNvPr>
          <p:cNvSpPr txBox="1"/>
          <p:nvPr/>
        </p:nvSpPr>
        <p:spPr>
          <a:xfrm>
            <a:off x="827584" y="1988840"/>
            <a:ext cx="6984776" cy="3586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제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1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칙 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–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lang="ko-KR" altLang="en-US" sz="2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일본국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상선이 조선국의 항구에 들어갈 때 선주 혹 선장은 반드시 </a:t>
            </a:r>
            <a:r>
              <a:rPr lang="ko-KR" altLang="en-US" sz="2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일본국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인민 관리관이 발급한 증서를 조선국 관청에 제출하되 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3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일을 넘기지 않는다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2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제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2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칙 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–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lang="ko-KR" altLang="en-US" sz="2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일본국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상선이 항구에 들어온 선박의 화물을 내리거나 적재할 때 선주 혹 화주는 반드시 다시 그 화물의 이름 및 원가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무게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수량을 조선국 관청에 보고하여야 한다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2D9D74F1-5C52-4258-8727-FDBB8F2A566C}"/>
              </a:ext>
            </a:extLst>
          </p:cNvPr>
          <p:cNvSpPr/>
          <p:nvPr/>
        </p:nvSpPr>
        <p:spPr>
          <a:xfrm>
            <a:off x="7740352" y="401416"/>
            <a:ext cx="147547" cy="147547"/>
          </a:xfrm>
          <a:prstGeom prst="ellipse">
            <a:avLst/>
          </a:prstGeom>
          <a:solidFill>
            <a:srgbClr val="FFFDF8"/>
          </a:solidFill>
          <a:ln>
            <a:solidFill>
              <a:srgbClr val="FFFD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493157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1520" y="668172"/>
            <a:ext cx="68707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조일무역규칙 </a:t>
            </a:r>
            <a:r>
              <a:rPr lang="en-US" altLang="ko-KR" sz="2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- </a:t>
            </a:r>
            <a:r>
              <a:rPr lang="ko-KR" altLang="en-US" sz="2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본문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0" y="494602"/>
            <a:ext cx="251520" cy="808806"/>
          </a:xfrm>
          <a:prstGeom prst="rect">
            <a:avLst/>
          </a:prstGeom>
          <a:solidFill>
            <a:srgbClr val="8C60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496EB6-E2DD-4D0B-B995-EF2FD71F4BD2}"/>
              </a:ext>
            </a:extLst>
          </p:cNvPr>
          <p:cNvSpPr txBox="1"/>
          <p:nvPr/>
        </p:nvSpPr>
        <p:spPr>
          <a:xfrm>
            <a:off x="7913638" y="348408"/>
            <a:ext cx="9788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조약 본문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20E2F59-4D54-478E-9E3E-37EF38996FDB}"/>
              </a:ext>
            </a:extLst>
          </p:cNvPr>
          <p:cNvSpPr txBox="1"/>
          <p:nvPr/>
        </p:nvSpPr>
        <p:spPr>
          <a:xfrm>
            <a:off x="827584" y="1988840"/>
            <a:ext cx="6984776" cy="35816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제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3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칙 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–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선주와 화주는 제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2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칙의 승인을 받은 후에야 반드시 그 화물을 내리거나 적재할 수 있고 조선국 관리가 그것을 증명하기를 요구하면 화주는 감히 이를 거부할 수 없다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2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제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4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칙 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–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출항하는 화물의 화주는 제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2</a:t>
            </a:r>
            <a:r>
              <a:rPr lang="ko-KR" altLang="en-US" sz="2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칙에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따라 화물을 적재할 선박의 이름 및 화물의 이름과 수량을 조선국 관청에 보고한다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2D9D74F1-5C52-4258-8727-FDBB8F2A566C}"/>
              </a:ext>
            </a:extLst>
          </p:cNvPr>
          <p:cNvSpPr/>
          <p:nvPr/>
        </p:nvSpPr>
        <p:spPr>
          <a:xfrm>
            <a:off x="7740352" y="401416"/>
            <a:ext cx="147547" cy="147547"/>
          </a:xfrm>
          <a:prstGeom prst="ellipse">
            <a:avLst/>
          </a:prstGeom>
          <a:solidFill>
            <a:srgbClr val="FFFDF8"/>
          </a:solidFill>
          <a:ln>
            <a:solidFill>
              <a:srgbClr val="FFFD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392968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1520" y="668172"/>
            <a:ext cx="68707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조일무역규칙 </a:t>
            </a:r>
            <a:r>
              <a:rPr lang="en-US" altLang="ko-KR" sz="2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- </a:t>
            </a:r>
            <a:r>
              <a:rPr lang="ko-KR" altLang="en-US" sz="2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본문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0" y="494602"/>
            <a:ext cx="251520" cy="808806"/>
          </a:xfrm>
          <a:prstGeom prst="rect">
            <a:avLst/>
          </a:prstGeom>
          <a:solidFill>
            <a:srgbClr val="8C60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496EB6-E2DD-4D0B-B995-EF2FD71F4BD2}"/>
              </a:ext>
            </a:extLst>
          </p:cNvPr>
          <p:cNvSpPr txBox="1"/>
          <p:nvPr/>
        </p:nvSpPr>
        <p:spPr>
          <a:xfrm>
            <a:off x="7913638" y="348408"/>
            <a:ext cx="9788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조약 본문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20E2F59-4D54-478E-9E3E-37EF38996FDB}"/>
              </a:ext>
            </a:extLst>
          </p:cNvPr>
          <p:cNvSpPr txBox="1"/>
          <p:nvPr/>
        </p:nvSpPr>
        <p:spPr>
          <a:xfrm>
            <a:off x="827584" y="1988840"/>
            <a:ext cx="6984776" cy="35816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제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5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칙 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–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lang="ko-KR" altLang="en-US" sz="2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일본국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상선이 출항하기를 요구하면 반드시 전날 오전에 조선국 관청에 보고하고 관청은 보고를 받으면 반드시 전날에 수령한 증서를 돌려주고 출항 승인서를 발급해야 한다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2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제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6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칙 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–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조선국 항구에 주류하는 일본 인민은 양미 및 잡곡을 </a:t>
            </a:r>
            <a:r>
              <a:rPr lang="ko-KR" altLang="en-US" sz="2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수출입할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수 있다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2D9D74F1-5C52-4258-8727-FDBB8F2A566C}"/>
              </a:ext>
            </a:extLst>
          </p:cNvPr>
          <p:cNvSpPr/>
          <p:nvPr/>
        </p:nvSpPr>
        <p:spPr>
          <a:xfrm>
            <a:off x="7740352" y="401416"/>
            <a:ext cx="147547" cy="147547"/>
          </a:xfrm>
          <a:prstGeom prst="ellipse">
            <a:avLst/>
          </a:prstGeom>
          <a:solidFill>
            <a:srgbClr val="FFFDF8"/>
          </a:solidFill>
          <a:ln>
            <a:solidFill>
              <a:srgbClr val="FFFD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42193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1520" y="668172"/>
            <a:ext cx="68707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조일무역규칙 </a:t>
            </a:r>
            <a:r>
              <a:rPr lang="en-US" altLang="ko-KR" sz="2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- </a:t>
            </a:r>
            <a:r>
              <a:rPr lang="ko-KR" altLang="en-US" sz="2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본문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0" y="494602"/>
            <a:ext cx="251520" cy="808806"/>
          </a:xfrm>
          <a:prstGeom prst="rect">
            <a:avLst/>
          </a:prstGeom>
          <a:solidFill>
            <a:srgbClr val="8C60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496EB6-E2DD-4D0B-B995-EF2FD71F4BD2}"/>
              </a:ext>
            </a:extLst>
          </p:cNvPr>
          <p:cNvSpPr txBox="1"/>
          <p:nvPr/>
        </p:nvSpPr>
        <p:spPr>
          <a:xfrm>
            <a:off x="7913638" y="348408"/>
            <a:ext cx="9788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조약 본문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20E2F59-4D54-478E-9E3E-37EF38996FDB}"/>
              </a:ext>
            </a:extLst>
          </p:cNvPr>
          <p:cNvSpPr txBox="1"/>
          <p:nvPr/>
        </p:nvSpPr>
        <p:spPr>
          <a:xfrm>
            <a:off x="827584" y="1988840"/>
            <a:ext cx="6984776" cy="3073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제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7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칙 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–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(</a:t>
            </a:r>
            <a:r>
              <a:rPr lang="ko-KR" altLang="en-US" sz="2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항세에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관련된 내용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)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…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(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중략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)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…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lang="ko-KR" altLang="en-US" sz="2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일본국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정부에 속한 모든 선박은 </a:t>
            </a:r>
            <a:r>
              <a:rPr lang="ko-KR" altLang="en-US" sz="2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항세를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납부하지 않는다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2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제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8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칙 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–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조선국 정부나 인민은 지정된 무역 항구를 제외한 다른 항구로 각 물건을 운수하고자 하면 </a:t>
            </a:r>
            <a:r>
              <a:rPr lang="ko-KR" altLang="en-US" sz="2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일본국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상선을 고용할 수 있다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2D9D74F1-5C52-4258-8727-FDBB8F2A566C}"/>
              </a:ext>
            </a:extLst>
          </p:cNvPr>
          <p:cNvSpPr/>
          <p:nvPr/>
        </p:nvSpPr>
        <p:spPr>
          <a:xfrm>
            <a:off x="7740352" y="401416"/>
            <a:ext cx="147547" cy="147547"/>
          </a:xfrm>
          <a:prstGeom prst="ellipse">
            <a:avLst/>
          </a:prstGeom>
          <a:solidFill>
            <a:srgbClr val="FFFDF8"/>
          </a:solidFill>
          <a:ln>
            <a:solidFill>
              <a:srgbClr val="FFFD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716239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1520" y="668172"/>
            <a:ext cx="68707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조일무역규칙 </a:t>
            </a:r>
            <a:r>
              <a:rPr lang="en-US" altLang="ko-KR" sz="2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- </a:t>
            </a:r>
            <a:r>
              <a:rPr lang="ko-KR" altLang="en-US" sz="2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본문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0" y="494602"/>
            <a:ext cx="251520" cy="808806"/>
          </a:xfrm>
          <a:prstGeom prst="rect">
            <a:avLst/>
          </a:prstGeom>
          <a:solidFill>
            <a:srgbClr val="8C60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496EB6-E2DD-4D0B-B995-EF2FD71F4BD2}"/>
              </a:ext>
            </a:extLst>
          </p:cNvPr>
          <p:cNvSpPr txBox="1"/>
          <p:nvPr/>
        </p:nvSpPr>
        <p:spPr>
          <a:xfrm>
            <a:off x="7913638" y="348408"/>
            <a:ext cx="9788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조약 본문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20E2F59-4D54-478E-9E3E-37EF38996FDB}"/>
              </a:ext>
            </a:extLst>
          </p:cNvPr>
          <p:cNvSpPr txBox="1"/>
          <p:nvPr/>
        </p:nvSpPr>
        <p:spPr>
          <a:xfrm>
            <a:off x="827584" y="1988840"/>
            <a:ext cx="6984776" cy="40895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제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9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칙 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–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lang="ko-KR" altLang="en-US" sz="2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일본국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lang="ko-KR" altLang="en-US" sz="2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선척이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만약 통상을 승인하지 않은 조선국 항구에 도착해 사사로이 매매를 하면 해당 장소의 지방관이 조사해 근처의 관리관에게 교부한다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2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제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10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칙 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–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아편의 판매는 엄격히 금지한다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2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제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11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칙 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–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양국에서 정한 규칙은 형편 여하에 따라 상의하고 개정할 수 있다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2D9D74F1-5C52-4258-8727-FDBB8F2A566C}"/>
              </a:ext>
            </a:extLst>
          </p:cNvPr>
          <p:cNvSpPr/>
          <p:nvPr/>
        </p:nvSpPr>
        <p:spPr>
          <a:xfrm>
            <a:off x="7740352" y="401416"/>
            <a:ext cx="147547" cy="147547"/>
          </a:xfrm>
          <a:prstGeom prst="ellipse">
            <a:avLst/>
          </a:prstGeom>
          <a:solidFill>
            <a:srgbClr val="FFFDF8"/>
          </a:solidFill>
          <a:ln>
            <a:solidFill>
              <a:srgbClr val="FFFD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753918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타원 26"/>
          <p:cNvSpPr/>
          <p:nvPr/>
        </p:nvSpPr>
        <p:spPr>
          <a:xfrm>
            <a:off x="1545421" y="2274629"/>
            <a:ext cx="1010355" cy="1010355"/>
          </a:xfrm>
          <a:prstGeom prst="ellipse">
            <a:avLst/>
          </a:prstGeom>
          <a:solidFill>
            <a:srgbClr val="E7BA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930031" y="2629361"/>
            <a:ext cx="62574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solidFill>
                  <a:srgbClr val="745044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3</a:t>
            </a:r>
            <a:endParaRPr lang="ko-KR" altLang="en-US" sz="6000" dirty="0">
              <a:solidFill>
                <a:srgbClr val="745044"/>
              </a:solidFill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562675" y="2836674"/>
            <a:ext cx="43855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평가와 의의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6704D187-4BD9-4656-8096-AEE60EA6BD96}"/>
              </a:ext>
            </a:extLst>
          </p:cNvPr>
          <p:cNvSpPr/>
          <p:nvPr/>
        </p:nvSpPr>
        <p:spPr>
          <a:xfrm>
            <a:off x="2038350" y="4316755"/>
            <a:ext cx="142465" cy="142465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28AE6A-6B0E-49FE-85C3-5699D6668579}"/>
              </a:ext>
            </a:extLst>
          </p:cNvPr>
          <p:cNvSpPr txBox="1"/>
          <p:nvPr/>
        </p:nvSpPr>
        <p:spPr>
          <a:xfrm>
            <a:off x="2289134" y="4203319"/>
            <a:ext cx="4946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강화도 조약의 평가와 의의</a:t>
            </a:r>
          </a:p>
        </p:txBody>
      </p:sp>
    </p:spTree>
    <p:extLst>
      <p:ext uri="{BB962C8B-B14F-4D97-AF65-F5344CB8AC3E}">
        <p14:creationId xmlns:p14="http://schemas.microsoft.com/office/powerpoint/2010/main" val="20063005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1520" y="668172"/>
            <a:ext cx="68707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강화도 조약의 평가와 의의</a:t>
            </a:r>
            <a:endParaRPr lang="en-US" altLang="ko-KR" sz="2400" dirty="0">
              <a:solidFill>
                <a:srgbClr val="5C5A5D"/>
              </a:solidFill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0" y="494602"/>
            <a:ext cx="251520" cy="808806"/>
          </a:xfrm>
          <a:prstGeom prst="rect">
            <a:avLst/>
          </a:prstGeom>
          <a:solidFill>
            <a:srgbClr val="8C60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0F177C7-7AF9-42B1-8B40-E18D4A7C1E6B}"/>
              </a:ext>
            </a:extLst>
          </p:cNvPr>
          <p:cNvSpPr txBox="1"/>
          <p:nvPr/>
        </p:nvSpPr>
        <p:spPr>
          <a:xfrm>
            <a:off x="742956" y="1514192"/>
            <a:ext cx="76051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>
                <a:latin typeface="Nanum Gothic" panose="020D0604000000000000" pitchFamily="34" charset="-127"/>
                <a:ea typeface="Nanum Gothic" panose="020D0604000000000000" pitchFamily="34" charset="-127"/>
              </a:rPr>
              <a:t>조선의 최초의 조약으로써 국제 사회의 일원이 되는 계기</a:t>
            </a:r>
            <a:endParaRPr lang="en-US" altLang="ko-KR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Nanum Gothic" panose="020D0604000000000000" pitchFamily="34" charset="-127"/>
                <a:ea typeface="Nanum Gothic" panose="020D0604000000000000" pitchFamily="34" charset="-127"/>
              </a:rPr>
              <a:t>그러나 불평등 조약이었기 때문에 일본의 식민주의적 침략의 시발점</a:t>
            </a:r>
            <a:endParaRPr lang="en-US" altLang="ko-KR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 algn="dist"/>
            <a:endParaRPr lang="en-US" altLang="ko-KR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34D3B3-2942-4572-BD50-A9C2D5ECD67F}"/>
              </a:ext>
            </a:extLst>
          </p:cNvPr>
          <p:cNvSpPr txBox="1"/>
          <p:nvPr/>
        </p:nvSpPr>
        <p:spPr>
          <a:xfrm>
            <a:off x="7908491" y="348408"/>
            <a:ext cx="11635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평가와 의의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4304812-FD41-4808-8AE6-BDF2CDFA50B4}"/>
              </a:ext>
            </a:extLst>
          </p:cNvPr>
          <p:cNvSpPr/>
          <p:nvPr/>
        </p:nvSpPr>
        <p:spPr>
          <a:xfrm>
            <a:off x="938041" y="4602539"/>
            <a:ext cx="7552200" cy="2346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7E29FC92-7E3A-429E-B26A-7D83729291D6}"/>
              </a:ext>
            </a:extLst>
          </p:cNvPr>
          <p:cNvSpPr/>
          <p:nvPr/>
        </p:nvSpPr>
        <p:spPr>
          <a:xfrm>
            <a:off x="1505466" y="4577774"/>
            <a:ext cx="72008" cy="72008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14" name="TextBox 24">
            <a:extLst>
              <a:ext uri="{FF2B5EF4-FFF2-40B4-BE49-F238E27FC236}">
                <a16:creationId xmlns:a16="http://schemas.microsoft.com/office/drawing/2014/main" id="{8B4434D3-9C27-4358-A9EB-1D806412283B}"/>
              </a:ext>
            </a:extLst>
          </p:cNvPr>
          <p:cNvSpPr txBox="1"/>
          <p:nvPr/>
        </p:nvSpPr>
        <p:spPr>
          <a:xfrm>
            <a:off x="641370" y="3691269"/>
            <a:ext cx="187220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500" dirty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조일수호조규 체결</a:t>
            </a:r>
          </a:p>
        </p:txBody>
      </p:sp>
      <p:sp>
        <p:nvSpPr>
          <p:cNvPr id="15" name="TextBox 17">
            <a:extLst>
              <a:ext uri="{FF2B5EF4-FFF2-40B4-BE49-F238E27FC236}">
                <a16:creationId xmlns:a16="http://schemas.microsoft.com/office/drawing/2014/main" id="{282AB73E-C05E-4838-BB8C-C33BBA1F07B5}"/>
              </a:ext>
            </a:extLst>
          </p:cNvPr>
          <p:cNvSpPr txBox="1"/>
          <p:nvPr/>
        </p:nvSpPr>
        <p:spPr>
          <a:xfrm>
            <a:off x="871200" y="3979301"/>
            <a:ext cx="141254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dirty="0">
                <a:ln>
                  <a:solidFill>
                    <a:srgbClr val="FFC000">
                      <a:alpha val="30000"/>
                    </a:srgbClr>
                  </a:solidFill>
                </a:ln>
                <a:solidFill>
                  <a:srgbClr val="FFC000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1876</a:t>
            </a:r>
            <a:r>
              <a:rPr lang="ko-KR" altLang="en-US" sz="1500" dirty="0">
                <a:ln>
                  <a:solidFill>
                    <a:srgbClr val="FFC000">
                      <a:alpha val="30000"/>
                    </a:srgbClr>
                  </a:solidFill>
                </a:ln>
                <a:solidFill>
                  <a:srgbClr val="FFC000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년 </a:t>
            </a:r>
            <a:endParaRPr lang="en-US" altLang="ko-KR" sz="1500" dirty="0">
              <a:ln>
                <a:solidFill>
                  <a:srgbClr val="FFC000">
                    <a:alpha val="30000"/>
                  </a:srgbClr>
                </a:solidFill>
              </a:ln>
              <a:solidFill>
                <a:srgbClr val="FFC000"/>
              </a:solidFill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485FBA9C-58FE-4CE0-86DC-92BDEBEBDE0C}"/>
              </a:ext>
            </a:extLst>
          </p:cNvPr>
          <p:cNvSpPr/>
          <p:nvPr/>
        </p:nvSpPr>
        <p:spPr>
          <a:xfrm>
            <a:off x="2749173" y="4569970"/>
            <a:ext cx="72008" cy="72008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19" name="TextBox 17">
            <a:extLst>
              <a:ext uri="{FF2B5EF4-FFF2-40B4-BE49-F238E27FC236}">
                <a16:creationId xmlns:a16="http://schemas.microsoft.com/office/drawing/2014/main" id="{92C00DFD-BB17-4019-82F4-DA63AFD1EB19}"/>
              </a:ext>
            </a:extLst>
          </p:cNvPr>
          <p:cNvSpPr txBox="1"/>
          <p:nvPr/>
        </p:nvSpPr>
        <p:spPr>
          <a:xfrm>
            <a:off x="2042898" y="3259221"/>
            <a:ext cx="141254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dirty="0">
                <a:ln>
                  <a:solidFill>
                    <a:srgbClr val="FFC000">
                      <a:alpha val="30000"/>
                    </a:srgbClr>
                  </a:solidFill>
                </a:ln>
                <a:solidFill>
                  <a:srgbClr val="FFC000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1883</a:t>
            </a:r>
            <a:r>
              <a:rPr lang="ko-KR" altLang="en-US" sz="1500" dirty="0">
                <a:ln>
                  <a:solidFill>
                    <a:srgbClr val="FFC000">
                      <a:alpha val="30000"/>
                    </a:srgbClr>
                  </a:solidFill>
                </a:ln>
                <a:solidFill>
                  <a:srgbClr val="FFC000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년 </a:t>
            </a:r>
            <a:endParaRPr lang="en-US" altLang="ko-KR" sz="1500" dirty="0">
              <a:ln>
                <a:solidFill>
                  <a:srgbClr val="FFC000">
                    <a:alpha val="30000"/>
                  </a:srgbClr>
                </a:solidFill>
              </a:ln>
              <a:solidFill>
                <a:srgbClr val="FFC000"/>
              </a:solidFill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93714F3B-3751-4D3F-9F64-571C99EDC68A}"/>
              </a:ext>
            </a:extLst>
          </p:cNvPr>
          <p:cNvSpPr/>
          <p:nvPr/>
        </p:nvSpPr>
        <p:spPr>
          <a:xfrm>
            <a:off x="2333557" y="4577774"/>
            <a:ext cx="72008" cy="72008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21" name="TextBox 17">
            <a:extLst>
              <a:ext uri="{FF2B5EF4-FFF2-40B4-BE49-F238E27FC236}">
                <a16:creationId xmlns:a16="http://schemas.microsoft.com/office/drawing/2014/main" id="{76A0C22B-F931-4B35-8B0F-BCD9B41BE24D}"/>
              </a:ext>
            </a:extLst>
          </p:cNvPr>
          <p:cNvSpPr txBox="1"/>
          <p:nvPr/>
        </p:nvSpPr>
        <p:spPr>
          <a:xfrm>
            <a:off x="1679774" y="4915405"/>
            <a:ext cx="141254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dirty="0">
                <a:ln>
                  <a:solidFill>
                    <a:srgbClr val="FFC000">
                      <a:alpha val="30000"/>
                    </a:srgbClr>
                  </a:solidFill>
                </a:ln>
                <a:solidFill>
                  <a:srgbClr val="FFC000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1882</a:t>
            </a:r>
            <a:r>
              <a:rPr lang="ko-KR" altLang="en-US" sz="1500" dirty="0">
                <a:ln>
                  <a:solidFill>
                    <a:srgbClr val="FFC000">
                      <a:alpha val="30000"/>
                    </a:srgbClr>
                  </a:solidFill>
                </a:ln>
                <a:solidFill>
                  <a:srgbClr val="FFC000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년</a:t>
            </a:r>
            <a:endParaRPr lang="en-US" altLang="ko-KR" sz="1500" dirty="0">
              <a:ln>
                <a:solidFill>
                  <a:srgbClr val="FFC000">
                    <a:alpha val="30000"/>
                  </a:srgbClr>
                </a:solidFill>
              </a:ln>
              <a:solidFill>
                <a:srgbClr val="FFC000"/>
              </a:solidFill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22" name="TextBox 23">
            <a:extLst>
              <a:ext uri="{FF2B5EF4-FFF2-40B4-BE49-F238E27FC236}">
                <a16:creationId xmlns:a16="http://schemas.microsoft.com/office/drawing/2014/main" id="{13066F6D-0F07-479A-8BFF-B8538FF3FF90}"/>
              </a:ext>
            </a:extLst>
          </p:cNvPr>
          <p:cNvSpPr txBox="1"/>
          <p:nvPr/>
        </p:nvSpPr>
        <p:spPr>
          <a:xfrm>
            <a:off x="1505465" y="5238570"/>
            <a:ext cx="172819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500" dirty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조미수호통상조약</a:t>
            </a:r>
            <a:endParaRPr lang="en-US" altLang="ko-KR" sz="1500" dirty="0">
              <a:ln>
                <a:solidFill>
                  <a:schemeClr val="tx1">
                    <a:lumMod val="75000"/>
                    <a:lumOff val="25000"/>
                    <a:alpha val="3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23" name="화살표: 아래쪽 22">
            <a:extLst>
              <a:ext uri="{FF2B5EF4-FFF2-40B4-BE49-F238E27FC236}">
                <a16:creationId xmlns:a16="http://schemas.microsoft.com/office/drawing/2014/main" id="{971F7BF5-EDBB-48E3-92A1-290B0B5C79A8}"/>
              </a:ext>
            </a:extLst>
          </p:cNvPr>
          <p:cNvSpPr/>
          <p:nvPr/>
        </p:nvSpPr>
        <p:spPr>
          <a:xfrm>
            <a:off x="2754881" y="3638628"/>
            <a:ext cx="45719" cy="821107"/>
          </a:xfrm>
          <a:prstGeom prst="downArrow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24" name="화살표: 아래쪽 23">
            <a:extLst>
              <a:ext uri="{FF2B5EF4-FFF2-40B4-BE49-F238E27FC236}">
                <a16:creationId xmlns:a16="http://schemas.microsoft.com/office/drawing/2014/main" id="{233C7BF2-B13F-466A-90BE-069BFF691C3B}"/>
              </a:ext>
            </a:extLst>
          </p:cNvPr>
          <p:cNvSpPr/>
          <p:nvPr/>
        </p:nvSpPr>
        <p:spPr>
          <a:xfrm rot="10800000">
            <a:off x="2346701" y="4767929"/>
            <a:ext cx="45719" cy="132585"/>
          </a:xfrm>
          <a:prstGeom prst="downArrow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25" name="화살표: 아래쪽 24">
            <a:extLst>
              <a:ext uri="{FF2B5EF4-FFF2-40B4-BE49-F238E27FC236}">
                <a16:creationId xmlns:a16="http://schemas.microsoft.com/office/drawing/2014/main" id="{F62E2E72-D9C6-4C12-AC9E-5513026B8930}"/>
              </a:ext>
            </a:extLst>
          </p:cNvPr>
          <p:cNvSpPr/>
          <p:nvPr/>
        </p:nvSpPr>
        <p:spPr>
          <a:xfrm>
            <a:off x="1518610" y="4342254"/>
            <a:ext cx="45719" cy="132585"/>
          </a:xfrm>
          <a:prstGeom prst="downArrow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30" name="TextBox 24">
            <a:extLst>
              <a:ext uri="{FF2B5EF4-FFF2-40B4-BE49-F238E27FC236}">
                <a16:creationId xmlns:a16="http://schemas.microsoft.com/office/drawing/2014/main" id="{0A76165A-3191-4A1C-9986-CC296104A7F0}"/>
              </a:ext>
            </a:extLst>
          </p:cNvPr>
          <p:cNvSpPr txBox="1"/>
          <p:nvPr/>
        </p:nvSpPr>
        <p:spPr>
          <a:xfrm>
            <a:off x="2141097" y="2971189"/>
            <a:ext cx="127328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500" dirty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제물포 조약</a:t>
            </a:r>
          </a:p>
        </p:txBody>
      </p:sp>
      <p:sp>
        <p:nvSpPr>
          <p:cNvPr id="31" name="TextBox 17">
            <a:extLst>
              <a:ext uri="{FF2B5EF4-FFF2-40B4-BE49-F238E27FC236}">
                <a16:creationId xmlns:a16="http://schemas.microsoft.com/office/drawing/2014/main" id="{2FD5B874-E2A6-4729-9E04-66E6826CD6A3}"/>
              </a:ext>
            </a:extLst>
          </p:cNvPr>
          <p:cNvSpPr txBox="1"/>
          <p:nvPr/>
        </p:nvSpPr>
        <p:spPr>
          <a:xfrm>
            <a:off x="4105387" y="3605062"/>
            <a:ext cx="141254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dirty="0">
                <a:ln>
                  <a:solidFill>
                    <a:srgbClr val="FFC000">
                      <a:alpha val="30000"/>
                    </a:srgbClr>
                  </a:solidFill>
                </a:ln>
                <a:solidFill>
                  <a:srgbClr val="FFC000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1904</a:t>
            </a:r>
            <a:r>
              <a:rPr lang="ko-KR" altLang="en-US" sz="1500" dirty="0">
                <a:ln>
                  <a:solidFill>
                    <a:srgbClr val="FFC000">
                      <a:alpha val="30000"/>
                    </a:srgbClr>
                  </a:solidFill>
                </a:ln>
                <a:solidFill>
                  <a:srgbClr val="FFC000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년</a:t>
            </a:r>
            <a:endParaRPr lang="en-US" altLang="ko-KR" sz="1500" dirty="0">
              <a:ln>
                <a:solidFill>
                  <a:srgbClr val="FFC000">
                    <a:alpha val="30000"/>
                  </a:srgbClr>
                </a:solidFill>
              </a:ln>
              <a:solidFill>
                <a:srgbClr val="FFC000"/>
              </a:solidFill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32" name="TextBox 24">
            <a:extLst>
              <a:ext uri="{FF2B5EF4-FFF2-40B4-BE49-F238E27FC236}">
                <a16:creationId xmlns:a16="http://schemas.microsoft.com/office/drawing/2014/main" id="{073FE914-EE68-485A-B899-5CB89ADD201D}"/>
              </a:ext>
            </a:extLst>
          </p:cNvPr>
          <p:cNvSpPr txBox="1"/>
          <p:nvPr/>
        </p:nvSpPr>
        <p:spPr>
          <a:xfrm>
            <a:off x="4175020" y="3331229"/>
            <a:ext cx="127328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500" dirty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러일 전쟁</a:t>
            </a:r>
          </a:p>
        </p:txBody>
      </p:sp>
      <p:sp>
        <p:nvSpPr>
          <p:cNvPr id="35" name="TextBox 17">
            <a:extLst>
              <a:ext uri="{FF2B5EF4-FFF2-40B4-BE49-F238E27FC236}">
                <a16:creationId xmlns:a16="http://schemas.microsoft.com/office/drawing/2014/main" id="{A0B5A87B-8003-47E8-8579-C1E2DD56BD16}"/>
              </a:ext>
            </a:extLst>
          </p:cNvPr>
          <p:cNvSpPr txBox="1"/>
          <p:nvPr/>
        </p:nvSpPr>
        <p:spPr>
          <a:xfrm>
            <a:off x="5277492" y="3999442"/>
            <a:ext cx="141254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dirty="0">
                <a:ln>
                  <a:solidFill>
                    <a:srgbClr val="FFC000">
                      <a:alpha val="30000"/>
                    </a:srgbClr>
                  </a:solidFill>
                </a:ln>
                <a:solidFill>
                  <a:srgbClr val="FFC000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1907</a:t>
            </a:r>
            <a:r>
              <a:rPr lang="ko-KR" altLang="en-US" sz="1500" dirty="0">
                <a:ln>
                  <a:solidFill>
                    <a:srgbClr val="FFC000">
                      <a:alpha val="30000"/>
                    </a:srgbClr>
                  </a:solidFill>
                </a:ln>
                <a:solidFill>
                  <a:srgbClr val="FFC000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년</a:t>
            </a:r>
            <a:endParaRPr lang="en-US" altLang="ko-KR" sz="1500" dirty="0">
              <a:ln>
                <a:solidFill>
                  <a:srgbClr val="FFC000">
                    <a:alpha val="30000"/>
                  </a:srgbClr>
                </a:solidFill>
              </a:ln>
              <a:solidFill>
                <a:srgbClr val="FFC000"/>
              </a:solidFill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36" name="TextBox 24">
            <a:extLst>
              <a:ext uri="{FF2B5EF4-FFF2-40B4-BE49-F238E27FC236}">
                <a16:creationId xmlns:a16="http://schemas.microsoft.com/office/drawing/2014/main" id="{68F7FC8F-F958-4B3D-BB83-CC6FFCFB369D}"/>
              </a:ext>
            </a:extLst>
          </p:cNvPr>
          <p:cNvSpPr txBox="1"/>
          <p:nvPr/>
        </p:nvSpPr>
        <p:spPr>
          <a:xfrm>
            <a:off x="5344748" y="3691269"/>
            <a:ext cx="127328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500" dirty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헤이그 밀사</a:t>
            </a:r>
          </a:p>
        </p:txBody>
      </p:sp>
      <p:sp>
        <p:nvSpPr>
          <p:cNvPr id="37" name="TextBox 17">
            <a:extLst>
              <a:ext uri="{FF2B5EF4-FFF2-40B4-BE49-F238E27FC236}">
                <a16:creationId xmlns:a16="http://schemas.microsoft.com/office/drawing/2014/main" id="{E6911F32-5EC8-42EC-A721-7F36ABA83CDF}"/>
              </a:ext>
            </a:extLst>
          </p:cNvPr>
          <p:cNvSpPr txBox="1"/>
          <p:nvPr/>
        </p:nvSpPr>
        <p:spPr>
          <a:xfrm>
            <a:off x="3146042" y="5598610"/>
            <a:ext cx="141254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dirty="0">
                <a:ln>
                  <a:solidFill>
                    <a:srgbClr val="FFC000">
                      <a:alpha val="30000"/>
                    </a:srgbClr>
                  </a:solidFill>
                </a:ln>
                <a:solidFill>
                  <a:srgbClr val="FFC000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1895</a:t>
            </a:r>
            <a:r>
              <a:rPr lang="ko-KR" altLang="en-US" sz="1500" dirty="0">
                <a:ln>
                  <a:solidFill>
                    <a:srgbClr val="FFC000">
                      <a:alpha val="30000"/>
                    </a:srgbClr>
                  </a:solidFill>
                </a:ln>
                <a:solidFill>
                  <a:srgbClr val="FFC000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년</a:t>
            </a:r>
            <a:endParaRPr lang="en-US" altLang="ko-KR" sz="1500" dirty="0">
              <a:ln>
                <a:solidFill>
                  <a:srgbClr val="FFC000">
                    <a:alpha val="30000"/>
                  </a:srgbClr>
                </a:solidFill>
              </a:ln>
              <a:solidFill>
                <a:srgbClr val="FFC000"/>
              </a:solidFill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38" name="TextBox 23">
            <a:extLst>
              <a:ext uri="{FF2B5EF4-FFF2-40B4-BE49-F238E27FC236}">
                <a16:creationId xmlns:a16="http://schemas.microsoft.com/office/drawing/2014/main" id="{DA725CE0-D95F-45C5-9441-1B16CAAC5732}"/>
              </a:ext>
            </a:extLst>
          </p:cNvPr>
          <p:cNvSpPr txBox="1"/>
          <p:nvPr/>
        </p:nvSpPr>
        <p:spPr>
          <a:xfrm>
            <a:off x="2971733" y="5886642"/>
            <a:ext cx="172819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500" dirty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을미사변</a:t>
            </a:r>
            <a:endParaRPr lang="en-US" altLang="ko-KR" sz="1500" dirty="0">
              <a:ln>
                <a:solidFill>
                  <a:schemeClr val="tx1">
                    <a:lumMod val="75000"/>
                    <a:lumOff val="25000"/>
                    <a:alpha val="3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39" name="TextBox 17">
            <a:extLst>
              <a:ext uri="{FF2B5EF4-FFF2-40B4-BE49-F238E27FC236}">
                <a16:creationId xmlns:a16="http://schemas.microsoft.com/office/drawing/2014/main" id="{A7B2FA77-FA3B-4509-ACC0-6E74689DC171}"/>
              </a:ext>
            </a:extLst>
          </p:cNvPr>
          <p:cNvSpPr txBox="1"/>
          <p:nvPr/>
        </p:nvSpPr>
        <p:spPr>
          <a:xfrm>
            <a:off x="4488086" y="5022546"/>
            <a:ext cx="141254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dirty="0">
                <a:ln>
                  <a:solidFill>
                    <a:srgbClr val="FFC000">
                      <a:alpha val="30000"/>
                    </a:srgbClr>
                  </a:solidFill>
                </a:ln>
                <a:solidFill>
                  <a:srgbClr val="FFC000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1905</a:t>
            </a:r>
            <a:r>
              <a:rPr lang="ko-KR" altLang="en-US" sz="1500" dirty="0">
                <a:ln>
                  <a:solidFill>
                    <a:srgbClr val="FFC000">
                      <a:alpha val="30000"/>
                    </a:srgbClr>
                  </a:solidFill>
                </a:ln>
                <a:solidFill>
                  <a:srgbClr val="FFC000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년</a:t>
            </a:r>
            <a:endParaRPr lang="en-US" altLang="ko-KR" sz="1500" dirty="0">
              <a:ln>
                <a:solidFill>
                  <a:srgbClr val="FFC000">
                    <a:alpha val="30000"/>
                  </a:srgbClr>
                </a:solidFill>
              </a:ln>
              <a:solidFill>
                <a:srgbClr val="FFC000"/>
              </a:solidFill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40" name="TextBox 23">
            <a:extLst>
              <a:ext uri="{FF2B5EF4-FFF2-40B4-BE49-F238E27FC236}">
                <a16:creationId xmlns:a16="http://schemas.microsoft.com/office/drawing/2014/main" id="{7CFF803A-3DDD-450F-83D8-CADBB6D8A51B}"/>
              </a:ext>
            </a:extLst>
          </p:cNvPr>
          <p:cNvSpPr txBox="1"/>
          <p:nvPr/>
        </p:nvSpPr>
        <p:spPr>
          <a:xfrm>
            <a:off x="4313777" y="5310578"/>
            <a:ext cx="172819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500" dirty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을사조약</a:t>
            </a:r>
            <a:endParaRPr lang="en-US" altLang="ko-KR" sz="1500" dirty="0">
              <a:ln>
                <a:solidFill>
                  <a:schemeClr val="tx1">
                    <a:lumMod val="75000"/>
                    <a:lumOff val="25000"/>
                    <a:alpha val="3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32FFAA64-FDED-4F89-A273-7A6EA91B6794}"/>
              </a:ext>
            </a:extLst>
          </p:cNvPr>
          <p:cNvSpPr/>
          <p:nvPr/>
        </p:nvSpPr>
        <p:spPr>
          <a:xfrm>
            <a:off x="3799825" y="4577774"/>
            <a:ext cx="72008" cy="72008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B6E1A2EB-5BA0-4769-AF1D-98E68E90C704}"/>
              </a:ext>
            </a:extLst>
          </p:cNvPr>
          <p:cNvSpPr/>
          <p:nvPr/>
        </p:nvSpPr>
        <p:spPr>
          <a:xfrm>
            <a:off x="5141869" y="4566535"/>
            <a:ext cx="72008" cy="72008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0202C32E-3211-4A7C-8E62-7430FAEB73A7}"/>
              </a:ext>
            </a:extLst>
          </p:cNvPr>
          <p:cNvSpPr/>
          <p:nvPr/>
        </p:nvSpPr>
        <p:spPr>
          <a:xfrm>
            <a:off x="5922527" y="4577774"/>
            <a:ext cx="72008" cy="72008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972170BF-D4EA-4AAF-A4BB-64476EE66739}"/>
              </a:ext>
            </a:extLst>
          </p:cNvPr>
          <p:cNvSpPr/>
          <p:nvPr/>
        </p:nvSpPr>
        <p:spPr>
          <a:xfrm>
            <a:off x="4772326" y="4577774"/>
            <a:ext cx="72008" cy="72008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45" name="화살표: 아래쪽 44">
            <a:extLst>
              <a:ext uri="{FF2B5EF4-FFF2-40B4-BE49-F238E27FC236}">
                <a16:creationId xmlns:a16="http://schemas.microsoft.com/office/drawing/2014/main" id="{5B682C10-BB2E-4ADD-AA33-EB121EBC8A90}"/>
              </a:ext>
            </a:extLst>
          </p:cNvPr>
          <p:cNvSpPr/>
          <p:nvPr/>
        </p:nvSpPr>
        <p:spPr>
          <a:xfrm rot="10800000">
            <a:off x="3812969" y="4794809"/>
            <a:ext cx="45719" cy="762654"/>
          </a:xfrm>
          <a:prstGeom prst="downArrow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47" name="화살표: 아래쪽 46">
            <a:extLst>
              <a:ext uri="{FF2B5EF4-FFF2-40B4-BE49-F238E27FC236}">
                <a16:creationId xmlns:a16="http://schemas.microsoft.com/office/drawing/2014/main" id="{3C76D55E-6C01-4852-8A41-5EFAF7BE2435}"/>
              </a:ext>
            </a:extLst>
          </p:cNvPr>
          <p:cNvSpPr/>
          <p:nvPr/>
        </p:nvSpPr>
        <p:spPr>
          <a:xfrm rot="10800000">
            <a:off x="5155013" y="4781347"/>
            <a:ext cx="45719" cy="220315"/>
          </a:xfrm>
          <a:prstGeom prst="downArrow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51" name="화살표: 아래쪽 50">
            <a:extLst>
              <a:ext uri="{FF2B5EF4-FFF2-40B4-BE49-F238E27FC236}">
                <a16:creationId xmlns:a16="http://schemas.microsoft.com/office/drawing/2014/main" id="{D82B5144-9734-47A8-8EAC-4689236F3794}"/>
              </a:ext>
            </a:extLst>
          </p:cNvPr>
          <p:cNvSpPr/>
          <p:nvPr/>
        </p:nvSpPr>
        <p:spPr>
          <a:xfrm>
            <a:off x="4785470" y="4014434"/>
            <a:ext cx="45719" cy="485928"/>
          </a:xfrm>
          <a:prstGeom prst="downArrow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52" name="화살표: 아래쪽 51">
            <a:extLst>
              <a:ext uri="{FF2B5EF4-FFF2-40B4-BE49-F238E27FC236}">
                <a16:creationId xmlns:a16="http://schemas.microsoft.com/office/drawing/2014/main" id="{20889BF5-79A1-4B11-88E7-467847C14A30}"/>
              </a:ext>
            </a:extLst>
          </p:cNvPr>
          <p:cNvSpPr/>
          <p:nvPr/>
        </p:nvSpPr>
        <p:spPr>
          <a:xfrm>
            <a:off x="5935671" y="4339690"/>
            <a:ext cx="45719" cy="151118"/>
          </a:xfrm>
          <a:prstGeom prst="downArrow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54" name="TextBox 17">
            <a:extLst>
              <a:ext uri="{FF2B5EF4-FFF2-40B4-BE49-F238E27FC236}">
                <a16:creationId xmlns:a16="http://schemas.microsoft.com/office/drawing/2014/main" id="{8890F785-147D-49B9-BC1C-2BB40A1CCCA1}"/>
              </a:ext>
            </a:extLst>
          </p:cNvPr>
          <p:cNvSpPr txBox="1"/>
          <p:nvPr/>
        </p:nvSpPr>
        <p:spPr>
          <a:xfrm>
            <a:off x="6507044" y="5027012"/>
            <a:ext cx="141254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dirty="0">
                <a:ln>
                  <a:solidFill>
                    <a:srgbClr val="FFC000">
                      <a:alpha val="30000"/>
                    </a:srgbClr>
                  </a:solidFill>
                </a:ln>
                <a:solidFill>
                  <a:srgbClr val="FFC000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1910</a:t>
            </a:r>
            <a:r>
              <a:rPr lang="ko-KR" altLang="en-US" sz="1500" dirty="0">
                <a:ln>
                  <a:solidFill>
                    <a:srgbClr val="FFC000">
                      <a:alpha val="30000"/>
                    </a:srgbClr>
                  </a:solidFill>
                </a:ln>
                <a:solidFill>
                  <a:srgbClr val="FFC000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년</a:t>
            </a:r>
            <a:endParaRPr lang="en-US" altLang="ko-KR" sz="1500" dirty="0">
              <a:ln>
                <a:solidFill>
                  <a:srgbClr val="FFC000">
                    <a:alpha val="30000"/>
                  </a:srgbClr>
                </a:solidFill>
              </a:ln>
              <a:solidFill>
                <a:srgbClr val="FFC000"/>
              </a:solidFill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55" name="TextBox 23">
            <a:extLst>
              <a:ext uri="{FF2B5EF4-FFF2-40B4-BE49-F238E27FC236}">
                <a16:creationId xmlns:a16="http://schemas.microsoft.com/office/drawing/2014/main" id="{021724AF-67D3-4FE4-BC1D-A637969E22AF}"/>
              </a:ext>
            </a:extLst>
          </p:cNvPr>
          <p:cNvSpPr txBox="1"/>
          <p:nvPr/>
        </p:nvSpPr>
        <p:spPr>
          <a:xfrm>
            <a:off x="6332735" y="5315044"/>
            <a:ext cx="172819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500" dirty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일제강점기 </a:t>
            </a:r>
            <a:endParaRPr lang="en-US" altLang="ko-KR" sz="1500" dirty="0">
              <a:ln>
                <a:solidFill>
                  <a:schemeClr val="tx1">
                    <a:lumMod val="75000"/>
                    <a:lumOff val="25000"/>
                    <a:alpha val="3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 algn="ctr"/>
            <a:r>
              <a:rPr lang="ko-KR" altLang="en-US" sz="1500" dirty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시작</a:t>
            </a:r>
            <a:endParaRPr lang="en-US" altLang="ko-KR" sz="1500" dirty="0">
              <a:ln>
                <a:solidFill>
                  <a:schemeClr val="tx1">
                    <a:lumMod val="75000"/>
                    <a:lumOff val="25000"/>
                    <a:alpha val="3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56" name="화살표: 아래쪽 55">
            <a:extLst>
              <a:ext uri="{FF2B5EF4-FFF2-40B4-BE49-F238E27FC236}">
                <a16:creationId xmlns:a16="http://schemas.microsoft.com/office/drawing/2014/main" id="{BCB5EC01-03B3-45A6-B92B-67A332AD97D0}"/>
              </a:ext>
            </a:extLst>
          </p:cNvPr>
          <p:cNvSpPr/>
          <p:nvPr/>
        </p:nvSpPr>
        <p:spPr>
          <a:xfrm rot="10800000">
            <a:off x="7173971" y="4785813"/>
            <a:ext cx="45719" cy="220315"/>
          </a:xfrm>
          <a:prstGeom prst="downArrow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5EE214BB-D5F9-4BAA-BE15-297A90A2ED68}"/>
              </a:ext>
            </a:extLst>
          </p:cNvPr>
          <p:cNvSpPr/>
          <p:nvPr/>
        </p:nvSpPr>
        <p:spPr>
          <a:xfrm>
            <a:off x="7160826" y="4577774"/>
            <a:ext cx="72008" cy="72008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58" name="타원 57">
            <a:extLst>
              <a:ext uri="{FF2B5EF4-FFF2-40B4-BE49-F238E27FC236}">
                <a16:creationId xmlns:a16="http://schemas.microsoft.com/office/drawing/2014/main" id="{C80971D0-940B-4C88-8D5C-EAA151576474}"/>
              </a:ext>
            </a:extLst>
          </p:cNvPr>
          <p:cNvSpPr/>
          <p:nvPr/>
        </p:nvSpPr>
        <p:spPr>
          <a:xfrm>
            <a:off x="7740352" y="401416"/>
            <a:ext cx="147547" cy="147547"/>
          </a:xfrm>
          <a:prstGeom prst="ellipse">
            <a:avLst/>
          </a:prstGeom>
          <a:solidFill>
            <a:srgbClr val="FFFDF8"/>
          </a:solidFill>
          <a:ln>
            <a:solidFill>
              <a:srgbClr val="FFFD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242698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타원 26"/>
          <p:cNvSpPr/>
          <p:nvPr/>
        </p:nvSpPr>
        <p:spPr>
          <a:xfrm>
            <a:off x="1545421" y="2274629"/>
            <a:ext cx="1010355" cy="1010355"/>
          </a:xfrm>
          <a:prstGeom prst="ellipse">
            <a:avLst/>
          </a:prstGeom>
          <a:solidFill>
            <a:srgbClr val="E7BA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930031" y="2629361"/>
            <a:ext cx="62574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solidFill>
                  <a:srgbClr val="745044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1</a:t>
            </a:r>
            <a:endParaRPr lang="ko-KR" altLang="en-US" sz="6000" dirty="0">
              <a:solidFill>
                <a:srgbClr val="745044"/>
              </a:solidFill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562675" y="2836674"/>
            <a:ext cx="43855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강화도 조약의 배경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C697F9F8-AF40-4A8B-BB48-D6328A545D46}"/>
              </a:ext>
            </a:extLst>
          </p:cNvPr>
          <p:cNvSpPr/>
          <p:nvPr/>
        </p:nvSpPr>
        <p:spPr>
          <a:xfrm>
            <a:off x="2038350" y="4316755"/>
            <a:ext cx="142465" cy="142465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0D8D52-D5B4-47A2-901E-AAAA8E0FA64C}"/>
              </a:ext>
            </a:extLst>
          </p:cNvPr>
          <p:cNvSpPr txBox="1"/>
          <p:nvPr/>
        </p:nvSpPr>
        <p:spPr>
          <a:xfrm>
            <a:off x="2289134" y="4203319"/>
            <a:ext cx="4946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중국의 불평등 조약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4F0D54A-50D0-4BAE-BD12-E697AC7D6867}"/>
              </a:ext>
            </a:extLst>
          </p:cNvPr>
          <p:cNvSpPr/>
          <p:nvPr/>
        </p:nvSpPr>
        <p:spPr>
          <a:xfrm>
            <a:off x="2038350" y="4730873"/>
            <a:ext cx="142465" cy="142465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4DACA11-46BE-4761-9F43-C57B30A1DDC0}"/>
              </a:ext>
            </a:extLst>
          </p:cNvPr>
          <p:cNvSpPr txBox="1"/>
          <p:nvPr/>
        </p:nvSpPr>
        <p:spPr>
          <a:xfrm>
            <a:off x="2290071" y="4626403"/>
            <a:ext cx="46581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일본의 개방</a:t>
            </a: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F920A0E6-90C6-4E8C-BB0F-B90D7A29206C}"/>
              </a:ext>
            </a:extLst>
          </p:cNvPr>
          <p:cNvSpPr/>
          <p:nvPr/>
        </p:nvSpPr>
        <p:spPr>
          <a:xfrm>
            <a:off x="2038350" y="5162921"/>
            <a:ext cx="142465" cy="142465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2526C99-CEDC-4056-A9F4-CF69FD808871}"/>
              </a:ext>
            </a:extLst>
          </p:cNvPr>
          <p:cNvSpPr txBox="1"/>
          <p:nvPr/>
        </p:nvSpPr>
        <p:spPr>
          <a:xfrm>
            <a:off x="2290071" y="5049487"/>
            <a:ext cx="4815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운요호</a:t>
            </a:r>
            <a:r>
              <a:rPr lang="ko-KR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 사건</a:t>
            </a:r>
          </a:p>
        </p:txBody>
      </p:sp>
      <p:sp>
        <p:nvSpPr>
          <p:cNvPr id="11" name="왼쪽 대괄호 10">
            <a:extLst>
              <a:ext uri="{FF2B5EF4-FFF2-40B4-BE49-F238E27FC236}">
                <a16:creationId xmlns:a16="http://schemas.microsoft.com/office/drawing/2014/main" id="{28C968FE-462B-4985-810B-2D6BC41C098C}"/>
              </a:ext>
            </a:extLst>
          </p:cNvPr>
          <p:cNvSpPr/>
          <p:nvPr/>
        </p:nvSpPr>
        <p:spPr>
          <a:xfrm>
            <a:off x="1795897" y="4221088"/>
            <a:ext cx="134134" cy="1179963"/>
          </a:xfrm>
          <a:prstGeom prst="leftBracket">
            <a:avLst/>
          </a:prstGeom>
          <a:ln>
            <a:solidFill>
              <a:srgbClr val="9E6C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6948312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925634" y="3638127"/>
            <a:ext cx="529128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300" dirty="0">
                <a:solidFill>
                  <a:srgbClr val="745044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질의응답</a:t>
            </a:r>
          </a:p>
        </p:txBody>
      </p:sp>
      <p:cxnSp>
        <p:nvCxnSpPr>
          <p:cNvPr id="4" name="직선 연결선 3"/>
          <p:cNvCxnSpPr/>
          <p:nvPr/>
        </p:nvCxnSpPr>
        <p:spPr>
          <a:xfrm>
            <a:off x="3655848" y="4343618"/>
            <a:ext cx="1832305" cy="0"/>
          </a:xfrm>
          <a:prstGeom prst="line">
            <a:avLst/>
          </a:prstGeom>
          <a:ln>
            <a:solidFill>
              <a:srgbClr val="FFFDF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3043454" y="4448145"/>
            <a:ext cx="30573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rgbClr val="745044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Question &amp; Answer</a:t>
            </a:r>
            <a:endParaRPr lang="ko-KR" altLang="en-US" sz="1200" dirty="0">
              <a:solidFill>
                <a:srgbClr val="745044"/>
              </a:solidFill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pic>
        <p:nvPicPr>
          <p:cNvPr id="5" name="그래픽 4" descr="강사">
            <a:extLst>
              <a:ext uri="{FF2B5EF4-FFF2-40B4-BE49-F238E27FC236}">
                <a16:creationId xmlns:a16="http://schemas.microsoft.com/office/drawing/2014/main" id="{F0392D7C-B74C-4C95-91A4-B6AB94ACDA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84961" y="2069585"/>
            <a:ext cx="1374077" cy="1374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64743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15260" y="548680"/>
            <a:ext cx="183230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300" dirty="0">
                <a:solidFill>
                  <a:srgbClr val="745044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출처</a:t>
            </a:r>
          </a:p>
        </p:txBody>
      </p:sp>
      <p:cxnSp>
        <p:nvCxnSpPr>
          <p:cNvPr id="4" name="직선 연결선 3"/>
          <p:cNvCxnSpPr/>
          <p:nvPr/>
        </p:nvCxnSpPr>
        <p:spPr>
          <a:xfrm>
            <a:off x="395536" y="1268760"/>
            <a:ext cx="1832305" cy="0"/>
          </a:xfrm>
          <a:prstGeom prst="line">
            <a:avLst/>
          </a:prstGeom>
          <a:ln>
            <a:solidFill>
              <a:srgbClr val="FFFDF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7E6CB700-AA76-4665-BA1D-EC3FA6F26E8A}"/>
              </a:ext>
            </a:extLst>
          </p:cNvPr>
          <p:cNvSpPr txBox="1"/>
          <p:nvPr/>
        </p:nvSpPr>
        <p:spPr>
          <a:xfrm>
            <a:off x="755576" y="1772816"/>
            <a:ext cx="600517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최덕수</a:t>
            </a:r>
            <a:r>
              <a:rPr lang="en-US" altLang="ko-KR" dirty="0">
                <a:latin typeface="Nanum Gothic" panose="020D0604000000000000" pitchFamily="34" charset="-127"/>
                <a:ea typeface="Nanum Gothic" panose="020D0604000000000000" pitchFamily="34" charset="-127"/>
              </a:rPr>
              <a:t>, 『</a:t>
            </a:r>
            <a:r>
              <a:rPr lang="ko-KR" altLang="en-US" dirty="0">
                <a:latin typeface="Nanum Gothic" panose="020D0604000000000000" pitchFamily="34" charset="-127"/>
                <a:ea typeface="Nanum Gothic" panose="020D0604000000000000" pitchFamily="34" charset="-127"/>
              </a:rPr>
              <a:t>조약으로 본 한국 근대사</a:t>
            </a:r>
            <a:r>
              <a:rPr lang="en-US" altLang="ko-KR" dirty="0">
                <a:latin typeface="Nanum Gothic" panose="020D0604000000000000" pitchFamily="34" charset="-127"/>
                <a:ea typeface="Nanum Gothic" panose="020D0604000000000000" pitchFamily="34" charset="-127"/>
              </a:rPr>
              <a:t>』, </a:t>
            </a:r>
            <a:r>
              <a:rPr lang="ko-KR" altLang="en-US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열린책들</a:t>
            </a:r>
            <a:r>
              <a:rPr lang="en-US" altLang="ko-KR" dirty="0">
                <a:latin typeface="Nanum Gothic" panose="020D0604000000000000" pitchFamily="34" charset="-127"/>
                <a:ea typeface="Nanum Gothic" panose="020D0604000000000000" pitchFamily="34" charset="-127"/>
              </a:rPr>
              <a:t>(2010.04.25.)</a:t>
            </a:r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br>
              <a:rPr lang="ko-KR" altLang="en-US" dirty="0">
                <a:latin typeface="Nanum Gothic" panose="020D0604000000000000" pitchFamily="34" charset="-127"/>
                <a:ea typeface="Nanum Gothic" panose="020D0604000000000000" pitchFamily="34" charset="-127"/>
              </a:rPr>
            </a:br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513A939-8A23-F64F-A943-231A135A11E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6996" y="2564904"/>
            <a:ext cx="2601690" cy="3583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90334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925634" y="3587605"/>
            <a:ext cx="529128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300" dirty="0">
                <a:solidFill>
                  <a:srgbClr val="745044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감사합니다</a:t>
            </a:r>
            <a:r>
              <a:rPr lang="en-US" altLang="ko-KR" sz="3300" dirty="0">
                <a:solidFill>
                  <a:srgbClr val="745044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  <a:endParaRPr lang="ko-KR" altLang="en-US" sz="3300" dirty="0">
              <a:solidFill>
                <a:srgbClr val="745044"/>
              </a:solidFill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3352601" y="4293096"/>
            <a:ext cx="2438798" cy="0"/>
          </a:xfrm>
          <a:prstGeom prst="line">
            <a:avLst/>
          </a:prstGeom>
          <a:ln>
            <a:solidFill>
              <a:srgbClr val="FFFDF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29FF222F-7457-4B7C-A7DB-7FD47E51FDB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916"/>
          <a:stretch/>
        </p:blipFill>
        <p:spPr>
          <a:xfrm>
            <a:off x="3325552" y="1382741"/>
            <a:ext cx="2492896" cy="2046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9368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1520" y="668172"/>
            <a:ext cx="68707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중국의 불평등 조약</a:t>
            </a:r>
            <a:r>
              <a:rPr lang="en-US" altLang="ko-KR" sz="2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(</a:t>
            </a:r>
            <a:r>
              <a:rPr lang="ko-KR" altLang="en-US" sz="2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아편전쟁</a:t>
            </a:r>
            <a:r>
              <a:rPr lang="en-US" altLang="ko-KR" sz="2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)</a:t>
            </a:r>
            <a:endParaRPr lang="ko-KR" altLang="en-US" sz="2400" dirty="0">
              <a:solidFill>
                <a:srgbClr val="5C5A5D"/>
              </a:solidFill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0" y="494602"/>
            <a:ext cx="251520" cy="808806"/>
          </a:xfrm>
          <a:prstGeom prst="rect">
            <a:avLst/>
          </a:prstGeom>
          <a:solidFill>
            <a:srgbClr val="8C60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16" name="타원 15"/>
          <p:cNvSpPr/>
          <p:nvPr/>
        </p:nvSpPr>
        <p:spPr>
          <a:xfrm>
            <a:off x="7169435" y="401416"/>
            <a:ext cx="147547" cy="147547"/>
          </a:xfrm>
          <a:prstGeom prst="ellipse">
            <a:avLst/>
          </a:prstGeom>
          <a:solidFill>
            <a:srgbClr val="FFFDF8"/>
          </a:solidFill>
          <a:ln>
            <a:solidFill>
              <a:srgbClr val="FFFD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0F177C7-7AF9-42B1-8B40-E18D4A7C1E6B}"/>
              </a:ext>
            </a:extLst>
          </p:cNvPr>
          <p:cNvSpPr txBox="1"/>
          <p:nvPr/>
        </p:nvSpPr>
        <p:spPr>
          <a:xfrm>
            <a:off x="870782" y="1844824"/>
            <a:ext cx="7272808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서세동점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(</a:t>
            </a:r>
            <a:r>
              <a:rPr lang="ko-KR" altLang="en-US" sz="2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西勢東漸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)</a:t>
            </a:r>
          </a:p>
          <a:p>
            <a:pPr marL="285750" indent="-285750">
              <a:buFontTx/>
              <a:buChar char="-"/>
            </a:pPr>
            <a:endParaRPr lang="en-US" altLang="ko-KR" sz="2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 marL="285750" indent="-285750">
              <a:buFontTx/>
              <a:buChar char="-"/>
            </a:pPr>
            <a:endParaRPr lang="en-US" altLang="ko-KR" sz="2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1842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년 아편전쟁 승리 이후 중국과 </a:t>
            </a:r>
            <a:r>
              <a:rPr lang="en-US" altLang="ko-KR" sz="24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『</a:t>
            </a:r>
            <a:r>
              <a:rPr lang="ko-KR" altLang="en-US" sz="2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난징</a:t>
            </a:r>
            <a:r>
              <a:rPr lang="ko-KR" altLang="en-US" sz="24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조약</a:t>
            </a:r>
            <a:r>
              <a:rPr lang="en-US" altLang="ko-KR" sz="24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』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 </a:t>
            </a:r>
            <a:r>
              <a:rPr lang="en-US" altLang="ko-KR" sz="20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『</a:t>
            </a:r>
            <a:r>
              <a:rPr lang="ko-KR" altLang="en-US" sz="2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톈진조약</a:t>
            </a:r>
            <a:r>
              <a:rPr lang="en-US" altLang="ko-KR" sz="20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』</a:t>
            </a:r>
            <a:r>
              <a:rPr lang="en-US" altLang="ko-KR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 </a:t>
            </a:r>
            <a:r>
              <a:rPr lang="en-US" altLang="ko-KR" sz="20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『</a:t>
            </a:r>
            <a:r>
              <a:rPr lang="ko-KR" altLang="en-US" sz="2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베이징조약</a:t>
            </a:r>
            <a:r>
              <a:rPr lang="en-US" altLang="ko-KR" sz="20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』</a:t>
            </a: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차례로 체결</a:t>
            </a:r>
            <a:endParaRPr lang="en-US" altLang="ko-KR" sz="2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 marL="285750" indent="-285750">
              <a:buFontTx/>
              <a:buChar char="-"/>
            </a:pPr>
            <a:endParaRPr lang="en-US" altLang="ko-KR" sz="2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 marL="285750" indent="-285750">
              <a:buFontTx/>
              <a:buChar char="-"/>
            </a:pPr>
            <a:endParaRPr lang="en-US" altLang="ko-KR" sz="2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이 조약들은 중국에게 불평등한 조약</a:t>
            </a:r>
            <a:endParaRPr lang="en-US" altLang="ko-KR" sz="2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 marL="285750" indent="-285750">
              <a:buFontTx/>
              <a:buChar char="-"/>
            </a:pPr>
            <a:endParaRPr lang="en-US" altLang="ko-KR" sz="2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 marL="285750" indent="-285750">
              <a:buFontTx/>
              <a:buChar char="-"/>
            </a:pPr>
            <a:endParaRPr lang="en-US" altLang="ko-KR" sz="2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2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이 결과 중국의 주요 지역이 서구 열강에 개방되어 자본주의 체제에 급속히 편입</a:t>
            </a:r>
            <a:endParaRPr lang="en-US" altLang="ko-KR" sz="2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34D3B3-2942-4572-BD50-A9C2D5ECD67F}"/>
              </a:ext>
            </a:extLst>
          </p:cNvPr>
          <p:cNvSpPr txBox="1"/>
          <p:nvPr/>
        </p:nvSpPr>
        <p:spPr>
          <a:xfrm>
            <a:off x="7337574" y="348408"/>
            <a:ext cx="1656184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강화도 조약의 배경</a:t>
            </a:r>
          </a:p>
        </p:txBody>
      </p:sp>
    </p:spTree>
    <p:extLst>
      <p:ext uri="{BB962C8B-B14F-4D97-AF65-F5344CB8AC3E}">
        <p14:creationId xmlns:p14="http://schemas.microsoft.com/office/powerpoint/2010/main" val="3415646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1520" y="668172"/>
            <a:ext cx="68707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일본의 개방</a:t>
            </a:r>
            <a:r>
              <a:rPr lang="en-US" altLang="ko-KR" sz="2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(</a:t>
            </a:r>
            <a:r>
              <a:rPr lang="ko-KR" altLang="en-US" sz="2400" dirty="0" err="1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쿠로후네</a:t>
            </a:r>
            <a:r>
              <a:rPr lang="ko-KR" altLang="en-US" sz="2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 사건</a:t>
            </a:r>
            <a:r>
              <a:rPr lang="en-US" altLang="ko-KR" sz="2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)</a:t>
            </a:r>
            <a:endParaRPr lang="ko-KR" altLang="en-US" sz="2400" dirty="0">
              <a:solidFill>
                <a:srgbClr val="5C5A5D"/>
              </a:solidFill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0" y="494602"/>
            <a:ext cx="251520" cy="808806"/>
          </a:xfrm>
          <a:prstGeom prst="rect">
            <a:avLst/>
          </a:prstGeom>
          <a:solidFill>
            <a:srgbClr val="8C60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16" name="타원 15"/>
          <p:cNvSpPr/>
          <p:nvPr/>
        </p:nvSpPr>
        <p:spPr>
          <a:xfrm>
            <a:off x="7169435" y="401416"/>
            <a:ext cx="147547" cy="147547"/>
          </a:xfrm>
          <a:prstGeom prst="ellipse">
            <a:avLst/>
          </a:prstGeom>
          <a:solidFill>
            <a:srgbClr val="FFFDF8"/>
          </a:solidFill>
          <a:ln>
            <a:solidFill>
              <a:srgbClr val="FFFD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0F177C7-7AF9-42B1-8B40-E18D4A7C1E6B}"/>
              </a:ext>
            </a:extLst>
          </p:cNvPr>
          <p:cNvSpPr txBox="1"/>
          <p:nvPr/>
        </p:nvSpPr>
        <p:spPr>
          <a:xfrm>
            <a:off x="3995936" y="1939670"/>
            <a:ext cx="489654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20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흑선</a:t>
            </a:r>
            <a:r>
              <a:rPr lang="en-US" altLang="ko-KR" sz="20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(</a:t>
            </a:r>
            <a:r>
              <a:rPr lang="ko-KR" altLang="en-US" sz="20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黑船</a:t>
            </a:r>
            <a:r>
              <a:rPr lang="en-US" altLang="ko-KR" sz="20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), </a:t>
            </a:r>
            <a:r>
              <a:rPr lang="ko-KR" altLang="en-US" sz="20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쿠로후네</a:t>
            </a:r>
            <a:endParaRPr lang="en-US" altLang="ko-KR" sz="20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 marL="285750" indent="-285750">
              <a:buFontTx/>
              <a:buChar char="-"/>
            </a:pPr>
            <a:endParaRPr lang="en-US" altLang="ko-KR" sz="20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sz="20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1853</a:t>
            </a:r>
            <a:r>
              <a:rPr lang="ko-KR" altLang="en-US" sz="20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년 미국의 페리</a:t>
            </a:r>
            <a:r>
              <a:rPr lang="en-US" altLang="ko-KR" sz="20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(Matthew</a:t>
            </a:r>
            <a:r>
              <a:rPr lang="ko-KR" altLang="en-US" sz="20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lang="en-US" altLang="ko-KR" sz="20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C.</a:t>
            </a:r>
            <a:r>
              <a:rPr lang="ko-KR" altLang="en-US" sz="20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lang="en-US" altLang="ko-KR" sz="20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Perry)</a:t>
            </a:r>
            <a:r>
              <a:rPr lang="ko-KR" altLang="en-US" sz="20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가 일본에 흑선을 끌고 와서 개항을 요구하는 국서를 제시</a:t>
            </a:r>
            <a:endParaRPr lang="en-US" altLang="ko-KR" sz="20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 marL="1657350" lvl="3" indent="-285750">
              <a:buFontTx/>
              <a:buChar char="-"/>
            </a:pPr>
            <a:endParaRPr lang="en-US" altLang="ko-KR" sz="2000" u="sng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20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이듬해 </a:t>
            </a:r>
            <a:r>
              <a:rPr lang="en-US" altLang="ko-KR" sz="20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1</a:t>
            </a:r>
            <a:r>
              <a:rPr lang="ko-KR" altLang="en-US" sz="20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월 </a:t>
            </a:r>
            <a:r>
              <a:rPr lang="en-US" altLang="ko-KR" sz="20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9</a:t>
            </a:r>
            <a:r>
              <a:rPr lang="ko-KR" altLang="en-US" sz="20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척의 군함을 동원하여 조약 체결을 요구하고 </a:t>
            </a:r>
            <a:r>
              <a:rPr lang="en-US" altLang="ko-KR" sz="20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3</a:t>
            </a:r>
            <a:r>
              <a:rPr lang="ko-KR" altLang="en-US" sz="20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월에 일본과 조약체결에 성공</a:t>
            </a:r>
            <a:endParaRPr lang="en-US" altLang="ko-KR" sz="20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 marL="285750" indent="-285750">
              <a:buFontTx/>
              <a:buChar char="-"/>
            </a:pPr>
            <a:endParaRPr lang="en-US" altLang="ko-KR" sz="20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20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이 사건은 조선이 당했던 </a:t>
            </a:r>
            <a:r>
              <a:rPr lang="ko-KR" altLang="en-US" sz="20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운요호</a:t>
            </a:r>
            <a:r>
              <a:rPr lang="ko-KR" altLang="en-US" sz="20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사건의 모티브</a:t>
            </a:r>
            <a:endParaRPr lang="en-US" altLang="ko-KR" sz="20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34D3B3-2942-4572-BD50-A9C2D5ECD67F}"/>
              </a:ext>
            </a:extLst>
          </p:cNvPr>
          <p:cNvSpPr txBox="1"/>
          <p:nvPr/>
        </p:nvSpPr>
        <p:spPr>
          <a:xfrm>
            <a:off x="7337574" y="348408"/>
            <a:ext cx="1656184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강화도 조약의 배경</a:t>
            </a:r>
          </a:p>
        </p:txBody>
      </p:sp>
      <p:pic>
        <p:nvPicPr>
          <p:cNvPr id="6" name="그림 5" descr="보트, 물, 선박, 실외이(가) 표시된 사진&#10;&#10;자동 생성된 설명">
            <a:extLst>
              <a:ext uri="{FF2B5EF4-FFF2-40B4-BE49-F238E27FC236}">
                <a16:creationId xmlns:a16="http://schemas.microsoft.com/office/drawing/2014/main" id="{454B3405-793D-45A7-B519-CD2E8B168C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19" y="2420888"/>
            <a:ext cx="3593099" cy="309634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A61F55F-F4CA-4950-951A-4FBDCCF97039}"/>
              </a:ext>
            </a:extLst>
          </p:cNvPr>
          <p:cNvSpPr txBox="1"/>
          <p:nvPr/>
        </p:nvSpPr>
        <p:spPr>
          <a:xfrm>
            <a:off x="395535" y="5544120"/>
            <a:ext cx="388843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미국의 흑선</a:t>
            </a:r>
            <a:endParaRPr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A22DEC-6938-401A-B0DA-4FD1C04AC486}"/>
              </a:ext>
            </a:extLst>
          </p:cNvPr>
          <p:cNvSpPr txBox="1"/>
          <p:nvPr/>
        </p:nvSpPr>
        <p:spPr>
          <a:xfrm>
            <a:off x="0" y="6669360"/>
            <a:ext cx="458490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(</a:t>
            </a:r>
            <a:r>
              <a:rPr lang="ko-KR" altLang="en-US" sz="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이미지 출처 </a:t>
            </a:r>
            <a:r>
              <a:rPr lang="en-US" altLang="ko-KR" sz="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-</a:t>
            </a:r>
            <a:r>
              <a:rPr lang="ko-KR" altLang="en-US" sz="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lang="en-US" altLang="ko-KR" sz="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https://upload.wikimedia.org/wikipedia/commons/a/ac/USSSusquehanna.jpg)  </a:t>
            </a:r>
            <a:endParaRPr lang="ko-KR" altLang="en-US" sz="8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149901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1520" y="668172"/>
            <a:ext cx="68707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운요호</a:t>
            </a:r>
            <a:r>
              <a:rPr lang="ko-KR" altLang="en-US" sz="2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 사건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0" y="494602"/>
            <a:ext cx="251520" cy="808806"/>
          </a:xfrm>
          <a:prstGeom prst="rect">
            <a:avLst/>
          </a:prstGeom>
          <a:solidFill>
            <a:srgbClr val="8C60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16" name="타원 15"/>
          <p:cNvSpPr/>
          <p:nvPr/>
        </p:nvSpPr>
        <p:spPr>
          <a:xfrm>
            <a:off x="7169435" y="401416"/>
            <a:ext cx="147547" cy="147547"/>
          </a:xfrm>
          <a:prstGeom prst="ellipse">
            <a:avLst/>
          </a:prstGeom>
          <a:solidFill>
            <a:srgbClr val="FFFDF8"/>
          </a:solidFill>
          <a:ln>
            <a:solidFill>
              <a:srgbClr val="FFFD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0F177C7-7AF9-42B1-8B40-E18D4A7C1E6B}"/>
                  </a:ext>
                </a:extLst>
              </p:cNvPr>
              <p:cNvSpPr txBox="1"/>
              <p:nvPr/>
            </p:nvSpPr>
            <p:spPr>
              <a:xfrm>
                <a:off x="683568" y="1844824"/>
                <a:ext cx="7992888" cy="34865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Tx/>
                  <a:buChar char="-"/>
                </a:pPr>
                <a:r>
                  <a:rPr lang="ko-KR" altLang="en-US" sz="2200" dirty="0">
                    <a:latin typeface="Nanum Gothic" panose="020D0604000000000000" pitchFamily="34" charset="-127"/>
                    <a:ea typeface="Nanum Gothic" panose="020D0604000000000000" pitchFamily="34" charset="-127"/>
                  </a:rPr>
                  <a:t>개항을 반대했던 흥선대원군의 지지세력 축소</a:t>
                </a:r>
                <a:endParaRPr lang="en-US" altLang="ko-KR" sz="2200" dirty="0">
                  <a:latin typeface="Nanum Gothic" panose="020D0604000000000000" pitchFamily="34" charset="-127"/>
                  <a:ea typeface="Nanum Gothic" panose="020D0604000000000000" pitchFamily="34" charset="-127"/>
                </a:endParaRPr>
              </a:p>
              <a:p>
                <a:pPr marL="285750" indent="-285750">
                  <a:buFontTx/>
                  <a:buChar char="-"/>
                </a:pPr>
                <a:endParaRPr lang="en-US" altLang="ko-KR" sz="2200" dirty="0">
                  <a:latin typeface="Nanum Gothic" panose="020D0604000000000000" pitchFamily="34" charset="-127"/>
                  <a:ea typeface="Nanum Gothic" panose="020D0604000000000000" pitchFamily="34" charset="-127"/>
                </a:endParaRPr>
              </a:p>
              <a:p>
                <a:pPr marL="285750" indent="-285750">
                  <a:buFontTx/>
                  <a:buChar char="-"/>
                </a:pPr>
                <a:r>
                  <a:rPr lang="en-US" altLang="ko-KR" sz="2200" dirty="0">
                    <a:latin typeface="Nanum Gothic" panose="020D0604000000000000" pitchFamily="34" charset="-127"/>
                    <a:ea typeface="Nanum Gothic" panose="020D0604000000000000" pitchFamily="34" charset="-127"/>
                  </a:rPr>
                  <a:t>1875</a:t>
                </a:r>
                <a:r>
                  <a:rPr lang="ko-KR" altLang="en-US" sz="2200" dirty="0">
                    <a:latin typeface="Nanum Gothic" panose="020D0604000000000000" pitchFamily="34" charset="-127"/>
                    <a:ea typeface="Nanum Gothic" panose="020D0604000000000000" pitchFamily="34" charset="-127"/>
                  </a:rPr>
                  <a:t>년 </a:t>
                </a:r>
                <a:r>
                  <a:rPr lang="en-US" altLang="ko-KR" sz="2200" dirty="0">
                    <a:latin typeface="Nanum Gothic" panose="020D0604000000000000" pitchFamily="34" charset="-127"/>
                    <a:ea typeface="Nanum Gothic" panose="020D0604000000000000" pitchFamily="34" charset="-127"/>
                  </a:rPr>
                  <a:t>2</a:t>
                </a:r>
                <a:r>
                  <a:rPr lang="ko-KR" altLang="en-US" sz="2200" dirty="0">
                    <a:latin typeface="Nanum Gothic" panose="020D0604000000000000" pitchFamily="34" charset="-127"/>
                    <a:ea typeface="Nanum Gothic" panose="020D0604000000000000" pitchFamily="34" charset="-127"/>
                  </a:rPr>
                  <a:t>월</a:t>
                </a:r>
                <a:r>
                  <a:rPr lang="en-US" altLang="ko-KR" sz="2200" dirty="0">
                    <a:latin typeface="Nanum Gothic" panose="020D0604000000000000" pitchFamily="34" charset="-127"/>
                    <a:ea typeface="Nanum Gothic" panose="020D0604000000000000" pitchFamily="34" charset="-127"/>
                  </a:rPr>
                  <a:t>, </a:t>
                </a:r>
                <a:r>
                  <a:rPr lang="ko-KR" altLang="en-US" sz="2200" dirty="0">
                    <a:latin typeface="Nanum Gothic" panose="020D0604000000000000" pitchFamily="34" charset="-127"/>
                    <a:ea typeface="Nanum Gothic" panose="020D0604000000000000" pitchFamily="34" charset="-127"/>
                  </a:rPr>
                  <a:t>부산에서 일본의 교섭을 거절</a:t>
                </a:r>
                <a:endParaRPr lang="en-US" altLang="ko-KR" sz="2200" dirty="0">
                  <a:latin typeface="Nanum Gothic" panose="020D0604000000000000" pitchFamily="34" charset="-127"/>
                  <a:ea typeface="Nanum Gothic" panose="020D0604000000000000" pitchFamily="34" charset="-127"/>
                </a:endParaRPr>
              </a:p>
              <a:p>
                <a:pPr marL="285750" indent="-285750">
                  <a:buFontTx/>
                  <a:buChar char="-"/>
                </a:pPr>
                <a:endParaRPr lang="en-US" altLang="ko-KR" sz="2200" dirty="0">
                  <a:latin typeface="Nanum Gothic" panose="020D0604000000000000" pitchFamily="34" charset="-127"/>
                  <a:ea typeface="Nanum Gothic" panose="020D0604000000000000" pitchFamily="34" charset="-127"/>
                </a:endParaRPr>
              </a:p>
              <a:p>
                <a:pPr marL="285750" indent="-285750">
                  <a:buFontTx/>
                  <a:buChar char="-"/>
                </a:pPr>
                <a:r>
                  <a:rPr lang="en-US" altLang="ko-KR" sz="2200" dirty="0">
                    <a:latin typeface="Nanum Gothic" panose="020D0604000000000000" pitchFamily="34" charset="-127"/>
                    <a:ea typeface="Nanum Gothic" panose="020D0604000000000000" pitchFamily="34" charset="-127"/>
                  </a:rPr>
                  <a:t>1875</a:t>
                </a:r>
                <a:r>
                  <a:rPr lang="ko-KR" altLang="en-US" sz="2200" dirty="0">
                    <a:latin typeface="Nanum Gothic" panose="020D0604000000000000" pitchFamily="34" charset="-127"/>
                    <a:ea typeface="Nanum Gothic" panose="020D0604000000000000" pitchFamily="34" charset="-127"/>
                  </a:rPr>
                  <a:t>년 </a:t>
                </a:r>
                <a:r>
                  <a:rPr lang="en-US" altLang="ko-KR" sz="2200" dirty="0">
                    <a:latin typeface="Nanum Gothic" panose="020D0604000000000000" pitchFamily="34" charset="-127"/>
                    <a:ea typeface="Nanum Gothic" panose="020D0604000000000000" pitchFamily="34" charset="-127"/>
                  </a:rPr>
                  <a:t>9</a:t>
                </a:r>
                <a:r>
                  <a:rPr lang="ko-KR" altLang="en-US" sz="2200" dirty="0">
                    <a:latin typeface="Nanum Gothic" panose="020D0604000000000000" pitchFamily="34" charset="-127"/>
                    <a:ea typeface="Nanum Gothic" panose="020D0604000000000000" pitchFamily="34" charset="-127"/>
                  </a:rPr>
                  <a:t>월</a:t>
                </a:r>
                <a:r>
                  <a:rPr lang="en-US" altLang="ko-KR" sz="2200" dirty="0">
                    <a:latin typeface="Nanum Gothic" panose="020D0604000000000000" pitchFamily="34" charset="-127"/>
                    <a:ea typeface="Nanum Gothic" panose="020D0604000000000000" pitchFamily="34" charset="-127"/>
                  </a:rPr>
                  <a:t>, </a:t>
                </a:r>
                <a:r>
                  <a:rPr lang="ko-KR" altLang="en-US" sz="2200" dirty="0" err="1">
                    <a:latin typeface="Nanum Gothic" panose="020D0604000000000000" pitchFamily="34" charset="-127"/>
                    <a:ea typeface="Nanum Gothic" panose="020D0604000000000000" pitchFamily="34" charset="-127"/>
                  </a:rPr>
                  <a:t>운요호가</a:t>
                </a:r>
                <a:r>
                  <a:rPr lang="ko-KR" altLang="en-US" sz="2200" dirty="0">
                    <a:latin typeface="Nanum Gothic" panose="020D0604000000000000" pitchFamily="34" charset="-127"/>
                    <a:ea typeface="Nanum Gothic" panose="020D0604000000000000" pitchFamily="34" charset="-127"/>
                  </a:rPr>
                  <a:t> 강화도 해안에 정박하여</a:t>
                </a:r>
                <a:r>
                  <a:rPr lang="en-US" altLang="ko-KR" sz="2200" dirty="0">
                    <a:latin typeface="Nanum Gothic" panose="020D0604000000000000" pitchFamily="34" charset="-127"/>
                    <a:ea typeface="Nanum Gothic" panose="020D0604000000000000" pitchFamily="34" charset="-127"/>
                  </a:rPr>
                  <a:t> </a:t>
                </a:r>
                <a:r>
                  <a:rPr lang="ko-KR" altLang="en-US" sz="2200" dirty="0" err="1">
                    <a:latin typeface="Nanum Gothic" panose="020D0604000000000000" pitchFamily="34" charset="-127"/>
                    <a:ea typeface="Nanum Gothic" panose="020D0604000000000000" pitchFamily="34" charset="-127"/>
                  </a:rPr>
                  <a:t>초지진</a:t>
                </a:r>
                <a:r>
                  <a:rPr lang="ko-KR" altLang="en-US" sz="2200" dirty="0">
                    <a:latin typeface="Nanum Gothic" panose="020D0604000000000000" pitchFamily="34" charset="-127"/>
                    <a:ea typeface="Nanum Gothic" panose="020D0604000000000000" pitchFamily="34" charset="-127"/>
                  </a:rPr>
                  <a:t> 부대가 포격을 가함</a:t>
                </a:r>
                <a:endParaRPr lang="en-US" altLang="ko-KR" sz="2200" dirty="0">
                  <a:latin typeface="Nanum Gothic" panose="020D0604000000000000" pitchFamily="34" charset="-127"/>
                  <a:ea typeface="Nanum Gothic" panose="020D0604000000000000" pitchFamily="34" charset="-127"/>
                </a:endParaRPr>
              </a:p>
              <a:p>
                <a:pPr marL="285750" indent="-285750">
                  <a:buFontTx/>
                  <a:buChar char="-"/>
                </a:pPr>
                <a:endParaRPr lang="en-US" altLang="ko-KR" sz="2200" dirty="0">
                  <a:latin typeface="Nanum Gothic" panose="020D0604000000000000" pitchFamily="34" charset="-127"/>
                  <a:ea typeface="Nanum Gothic" panose="020D0604000000000000" pitchFamily="34" charset="-127"/>
                </a:endParaRPr>
              </a:p>
              <a:p>
                <a:pPr marL="285750" indent="-285750">
                  <a:buFontTx/>
                  <a:buChar char="-"/>
                </a:pPr>
                <a:r>
                  <a:rPr lang="ko-KR" altLang="en-US" sz="2200" dirty="0">
                    <a:latin typeface="Nanum Gothic" panose="020D0604000000000000" pitchFamily="34" charset="-127"/>
                    <a:ea typeface="Nanum Gothic" panose="020D0604000000000000" pitchFamily="34" charset="-127"/>
                  </a:rPr>
                  <a:t>이 사건의 책임을 조선에 전가하여 개항을 요구</a:t>
                </a:r>
                <a:endParaRPr lang="en-US" altLang="ko-KR" sz="2200" dirty="0">
                  <a:latin typeface="Nanum Gothic" panose="020D0604000000000000" pitchFamily="34" charset="-127"/>
                  <a:ea typeface="Nanum Gothic" panose="020D0604000000000000" pitchFamily="34" charset="-127"/>
                </a:endParaRPr>
              </a:p>
              <a:p>
                <a:pPr marL="285750" indent="-285750">
                  <a:buFontTx/>
                  <a:buChar char="-"/>
                </a:pPr>
                <a:endParaRPr lang="en-US" altLang="ko-KR" sz="2200" dirty="0">
                  <a:latin typeface="Nanum Gothic" panose="020D0604000000000000" pitchFamily="34" charset="-127"/>
                  <a:ea typeface="Nanum Gothic" panose="020D0604000000000000" pitchFamily="34" charset="-127"/>
                </a:endParaRPr>
              </a:p>
              <a:p>
                <a:pPr marL="285750" indent="-285750">
                  <a:buFontTx/>
                  <a:buChar char="-"/>
                </a:pPr>
                <a:r>
                  <a:rPr lang="en-US" altLang="ko-KR" sz="2200" dirty="0">
                    <a:latin typeface="Nanum Gothic" panose="020D0604000000000000" pitchFamily="34" charset="-127"/>
                    <a:ea typeface="Nanum Gothic" panose="020D0604000000000000" pitchFamily="34" charset="-127"/>
                  </a:rPr>
                  <a:t>3</a:t>
                </a:r>
                <a:r>
                  <a:rPr lang="ko-KR" altLang="en-US" sz="2200" dirty="0">
                    <a:latin typeface="Nanum Gothic" panose="020D0604000000000000" pitchFamily="34" charset="-127"/>
                    <a:ea typeface="Nanum Gothic" panose="020D0604000000000000" pitchFamily="34" charset="-127"/>
                  </a:rPr>
                  <a:t>차례의 회의를 거쳐 </a:t>
                </a:r>
                <a:r>
                  <a:rPr lang="en-US" altLang="ko-KR" sz="2200" dirty="0">
                    <a:latin typeface="Nanum Gothic" panose="020D0604000000000000" pitchFamily="34" charset="-127"/>
                    <a:ea typeface="Nanum Gothic" panose="020D0604000000000000" pitchFamily="34" charset="-127"/>
                  </a:rPr>
                  <a:t>1876</a:t>
                </a:r>
                <a:r>
                  <a:rPr lang="ko-KR" altLang="en-US" sz="2200" dirty="0">
                    <a:latin typeface="Nanum Gothic" panose="020D0604000000000000" pitchFamily="34" charset="-127"/>
                    <a:ea typeface="Nanum Gothic" panose="020D0604000000000000" pitchFamily="34" charset="-127"/>
                  </a:rPr>
                  <a:t>년 </a:t>
                </a:r>
                <a:r>
                  <a:rPr lang="en-US" altLang="ko-KR" sz="2200" dirty="0">
                    <a:latin typeface="Nanum Gothic" panose="020D0604000000000000" pitchFamily="34" charset="-127"/>
                    <a:ea typeface="Nanum Gothic" panose="020D0604000000000000" pitchFamily="34" charset="-127"/>
                  </a:rPr>
                  <a:t>2</a:t>
                </a:r>
                <a:r>
                  <a:rPr lang="ko-KR" altLang="en-US" sz="2200" dirty="0">
                    <a:latin typeface="Nanum Gothic" panose="020D0604000000000000" pitchFamily="34" charset="-127"/>
                    <a:ea typeface="Nanum Gothic" panose="020D0604000000000000" pitchFamily="34" charset="-127"/>
                  </a:rPr>
                  <a:t>월 </a:t>
                </a:r>
                <a14:m>
                  <m:oMath xmlns:m="http://schemas.openxmlformats.org/officeDocument/2006/math">
                    <m:r>
                      <a:rPr lang="en-US" altLang="ko-KR" sz="2200">
                        <a:latin typeface="Cambria Math" panose="02040503050406030204" pitchFamily="18" charset="0"/>
                      </a:rPr>
                      <m:t>『</m:t>
                    </m:r>
                  </m:oMath>
                </a14:m>
                <a:r>
                  <a:rPr lang="ko-KR" altLang="en-US" sz="2200" dirty="0">
                    <a:latin typeface="Nanum Gothic" panose="020D0604000000000000" pitchFamily="34" charset="-127"/>
                    <a:ea typeface="Nanum Gothic" panose="020D0604000000000000" pitchFamily="34" charset="-127"/>
                  </a:rPr>
                  <a:t>조일수호조규</a:t>
                </a:r>
                <a14:m>
                  <m:oMath xmlns:m="http://schemas.openxmlformats.org/officeDocument/2006/math">
                    <m:r>
                      <a:rPr lang="en-US" altLang="ko-KR" sz="2200">
                        <a:latin typeface="Cambria Math" panose="02040503050406030204" pitchFamily="18" charset="0"/>
                      </a:rPr>
                      <m:t>』</m:t>
                    </m:r>
                  </m:oMath>
                </a14:m>
                <a:r>
                  <a:rPr lang="en-US" altLang="ko-KR" sz="2200" dirty="0">
                    <a:latin typeface="Nanum Gothic" panose="020D0604000000000000" pitchFamily="34" charset="-127"/>
                    <a:ea typeface="Nanum Gothic" panose="020D0604000000000000" pitchFamily="34" charset="-127"/>
                  </a:rPr>
                  <a:t> </a:t>
                </a:r>
                <a:r>
                  <a:rPr lang="ko-KR" altLang="en-US" sz="2200" dirty="0">
                    <a:latin typeface="Nanum Gothic" panose="020D0604000000000000" pitchFamily="34" charset="-127"/>
                    <a:ea typeface="Nanum Gothic" panose="020D0604000000000000" pitchFamily="34" charset="-127"/>
                  </a:rPr>
                  <a:t>체결</a:t>
                </a:r>
                <a:endParaRPr lang="en-US" altLang="ko-KR" sz="2200" dirty="0">
                  <a:latin typeface="Nanum Gothic" panose="020D0604000000000000" pitchFamily="34" charset="-127"/>
                  <a:ea typeface="Nanum Gothic" panose="020D0604000000000000" pitchFamily="34" charset="-127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0F177C7-7AF9-42B1-8B40-E18D4A7C1E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3568" y="1844824"/>
                <a:ext cx="7992888" cy="3486532"/>
              </a:xfrm>
              <a:prstGeom prst="rect">
                <a:avLst/>
              </a:prstGeom>
              <a:blipFill>
                <a:blip r:embed="rId3"/>
                <a:stretch>
                  <a:fillRect l="-794" t="-725" b="-2174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6234D3B3-2942-4572-BD50-A9C2D5ECD67F}"/>
              </a:ext>
            </a:extLst>
          </p:cNvPr>
          <p:cNvSpPr txBox="1"/>
          <p:nvPr/>
        </p:nvSpPr>
        <p:spPr>
          <a:xfrm>
            <a:off x="7337574" y="348408"/>
            <a:ext cx="1656184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강화도 조약의 배경</a:t>
            </a:r>
          </a:p>
        </p:txBody>
      </p:sp>
    </p:spTree>
    <p:extLst>
      <p:ext uri="{BB962C8B-B14F-4D97-AF65-F5344CB8AC3E}">
        <p14:creationId xmlns:p14="http://schemas.microsoft.com/office/powerpoint/2010/main" val="2179321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1520" y="668172"/>
            <a:ext cx="68707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운요호</a:t>
            </a:r>
            <a:r>
              <a:rPr lang="ko-KR" altLang="en-US" sz="2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 사건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0" y="494602"/>
            <a:ext cx="251520" cy="808806"/>
          </a:xfrm>
          <a:prstGeom prst="rect">
            <a:avLst/>
          </a:prstGeom>
          <a:solidFill>
            <a:srgbClr val="8C60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16" name="타원 15"/>
          <p:cNvSpPr/>
          <p:nvPr/>
        </p:nvSpPr>
        <p:spPr>
          <a:xfrm>
            <a:off x="7169435" y="401416"/>
            <a:ext cx="147547" cy="147547"/>
          </a:xfrm>
          <a:prstGeom prst="ellipse">
            <a:avLst/>
          </a:prstGeom>
          <a:solidFill>
            <a:srgbClr val="FFFDF8"/>
          </a:solidFill>
          <a:ln>
            <a:solidFill>
              <a:srgbClr val="FFFD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34D3B3-2942-4572-BD50-A9C2D5ECD67F}"/>
              </a:ext>
            </a:extLst>
          </p:cNvPr>
          <p:cNvSpPr txBox="1"/>
          <p:nvPr/>
        </p:nvSpPr>
        <p:spPr>
          <a:xfrm>
            <a:off x="7337574" y="348408"/>
            <a:ext cx="1656184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강화도 조약의 배경</a:t>
            </a:r>
          </a:p>
        </p:txBody>
      </p:sp>
      <p:pic>
        <p:nvPicPr>
          <p:cNvPr id="6" name="그림 5" descr="물, 보트, 실외, 선박이(가) 표시된 사진&#10;&#10;자동 생성된 설명">
            <a:extLst>
              <a:ext uri="{FF2B5EF4-FFF2-40B4-BE49-F238E27FC236}">
                <a16:creationId xmlns:a16="http://schemas.microsoft.com/office/drawing/2014/main" id="{A206A2F8-DD8C-40DA-A212-9FF6BA748A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16" y="1479844"/>
            <a:ext cx="6950586" cy="440203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D3F92CD-AC9B-445F-86C8-8E8BB52FBE0D}"/>
              </a:ext>
            </a:extLst>
          </p:cNvPr>
          <p:cNvSpPr txBox="1"/>
          <p:nvPr/>
        </p:nvSpPr>
        <p:spPr>
          <a:xfrm>
            <a:off x="1259632" y="5909282"/>
            <a:ext cx="67687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조선 강화도에 정박하여 </a:t>
            </a:r>
            <a:r>
              <a:rPr lang="ko-KR" altLang="en-US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초지진</a:t>
            </a:r>
            <a:r>
              <a:rPr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부대를 공격했던 </a:t>
            </a:r>
            <a:r>
              <a:rPr lang="ko-KR" altLang="en-US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운요호</a:t>
            </a:r>
            <a:endParaRPr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9374B4A-A63C-499D-8FD6-3320B9CE91F6}"/>
              </a:ext>
            </a:extLst>
          </p:cNvPr>
          <p:cNvSpPr txBox="1"/>
          <p:nvPr/>
        </p:nvSpPr>
        <p:spPr>
          <a:xfrm>
            <a:off x="0" y="6642556"/>
            <a:ext cx="25557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(</a:t>
            </a:r>
            <a:r>
              <a:rPr lang="ko-KR" altLang="en-US" sz="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이미지 출처 </a:t>
            </a:r>
            <a:r>
              <a:rPr lang="en-US" altLang="ko-KR" sz="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- https://ko.wikipedia.org/wiki/</a:t>
            </a:r>
            <a:r>
              <a:rPr lang="ko-KR" altLang="en-US" sz="8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운요호</a:t>
            </a:r>
            <a:r>
              <a:rPr lang="en-US" altLang="ko-KR" sz="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)</a:t>
            </a:r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869842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타원 26"/>
          <p:cNvSpPr/>
          <p:nvPr/>
        </p:nvSpPr>
        <p:spPr>
          <a:xfrm>
            <a:off x="1545421" y="2274629"/>
            <a:ext cx="1010355" cy="1010355"/>
          </a:xfrm>
          <a:prstGeom prst="ellipse">
            <a:avLst/>
          </a:prstGeom>
          <a:solidFill>
            <a:srgbClr val="E7BA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930031" y="2629361"/>
            <a:ext cx="62574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solidFill>
                  <a:srgbClr val="745044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2</a:t>
            </a:r>
            <a:endParaRPr lang="ko-KR" altLang="en-US" sz="6000" dirty="0">
              <a:solidFill>
                <a:srgbClr val="745044"/>
              </a:solidFill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562675" y="2836674"/>
            <a:ext cx="43855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조약 본문</a:t>
            </a: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12640FA1-6FBC-43CA-9732-E6131AC2725C}"/>
              </a:ext>
            </a:extLst>
          </p:cNvPr>
          <p:cNvSpPr/>
          <p:nvPr/>
        </p:nvSpPr>
        <p:spPr>
          <a:xfrm>
            <a:off x="2038350" y="4316755"/>
            <a:ext cx="142465" cy="142465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59CC1C1-5A62-46AB-A513-346A87F8FB3F}"/>
              </a:ext>
            </a:extLst>
          </p:cNvPr>
          <p:cNvSpPr txBox="1"/>
          <p:nvPr/>
        </p:nvSpPr>
        <p:spPr>
          <a:xfrm>
            <a:off x="2289134" y="4203319"/>
            <a:ext cx="4946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조일수호조규</a:t>
            </a: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BC998EB0-68CB-4B76-8BC2-9B2EAD88DEEA}"/>
              </a:ext>
            </a:extLst>
          </p:cNvPr>
          <p:cNvSpPr/>
          <p:nvPr/>
        </p:nvSpPr>
        <p:spPr>
          <a:xfrm>
            <a:off x="2038350" y="4730873"/>
            <a:ext cx="142465" cy="142465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AA9D082-59D8-47A3-B977-5746E1B6D61A}"/>
              </a:ext>
            </a:extLst>
          </p:cNvPr>
          <p:cNvSpPr txBox="1"/>
          <p:nvPr/>
        </p:nvSpPr>
        <p:spPr>
          <a:xfrm>
            <a:off x="2290071" y="4626403"/>
            <a:ext cx="46581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조일수호조규부록</a:t>
            </a:r>
            <a:endParaRPr lang="ko-KR" altLang="en-US" dirty="0">
              <a:solidFill>
                <a:schemeClr val="tx1">
                  <a:lumMod val="95000"/>
                  <a:lumOff val="5000"/>
                </a:schemeClr>
              </a:solidFill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4AD2950E-8381-4DB0-9C8F-793A06C29981}"/>
              </a:ext>
            </a:extLst>
          </p:cNvPr>
          <p:cNvSpPr/>
          <p:nvPr/>
        </p:nvSpPr>
        <p:spPr>
          <a:xfrm>
            <a:off x="2038350" y="5162921"/>
            <a:ext cx="142465" cy="142465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3FD3B2B-5BBA-41E4-8C6E-F381393EB7E0}"/>
              </a:ext>
            </a:extLst>
          </p:cNvPr>
          <p:cNvSpPr txBox="1"/>
          <p:nvPr/>
        </p:nvSpPr>
        <p:spPr>
          <a:xfrm>
            <a:off x="2290071" y="5049487"/>
            <a:ext cx="4815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조일무역규칙</a:t>
            </a:r>
          </a:p>
        </p:txBody>
      </p:sp>
      <p:sp>
        <p:nvSpPr>
          <p:cNvPr id="18" name="왼쪽 대괄호 17">
            <a:extLst>
              <a:ext uri="{FF2B5EF4-FFF2-40B4-BE49-F238E27FC236}">
                <a16:creationId xmlns:a16="http://schemas.microsoft.com/office/drawing/2014/main" id="{6353BECA-53F9-48B0-8D49-CA33D6DA909C}"/>
              </a:ext>
            </a:extLst>
          </p:cNvPr>
          <p:cNvSpPr/>
          <p:nvPr/>
        </p:nvSpPr>
        <p:spPr>
          <a:xfrm>
            <a:off x="1795897" y="4221088"/>
            <a:ext cx="134134" cy="1179963"/>
          </a:xfrm>
          <a:prstGeom prst="leftBracket">
            <a:avLst/>
          </a:prstGeom>
          <a:ln>
            <a:solidFill>
              <a:srgbClr val="9E6C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484083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1520" y="668172"/>
            <a:ext cx="68707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조일수호조규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0" y="494602"/>
            <a:ext cx="251520" cy="808806"/>
          </a:xfrm>
          <a:prstGeom prst="rect">
            <a:avLst/>
          </a:prstGeom>
          <a:solidFill>
            <a:srgbClr val="8C60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0F177C7-7AF9-42B1-8B40-E18D4A7C1E6B}"/>
              </a:ext>
            </a:extLst>
          </p:cNvPr>
          <p:cNvSpPr txBox="1"/>
          <p:nvPr/>
        </p:nvSpPr>
        <p:spPr>
          <a:xfrm>
            <a:off x="827584" y="1426479"/>
            <a:ext cx="7704856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ko-KR" altLang="en-US" sz="19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강화도 조약은 </a:t>
            </a:r>
            <a:r>
              <a:rPr lang="en-US" altLang="ko-KR" dirty="0">
                <a:latin typeface="Nanum Gothic" panose="020D0604000000000000" pitchFamily="34" charset="-127"/>
                <a:ea typeface="Nanum Gothic" panose="020D0604000000000000" pitchFamily="34" charset="-127"/>
              </a:rPr>
              <a:t>『</a:t>
            </a:r>
            <a:r>
              <a:rPr lang="ko-KR" altLang="en-US" sz="19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조일수호조규</a:t>
            </a:r>
            <a:r>
              <a:rPr lang="en-US" altLang="ko-KR" sz="20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』</a:t>
            </a:r>
            <a:r>
              <a:rPr lang="ko-KR" altLang="en-US" sz="19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와 </a:t>
            </a:r>
            <a:r>
              <a:rPr lang="en-US" altLang="ko-KR" sz="20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『</a:t>
            </a:r>
            <a:r>
              <a:rPr lang="ko-KR" altLang="en-US" sz="19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조일수호조규부록</a:t>
            </a:r>
            <a:r>
              <a:rPr lang="en-US" altLang="ko-KR" sz="20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』</a:t>
            </a:r>
            <a:r>
              <a:rPr lang="en-US" altLang="ko-KR" sz="19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 </a:t>
            </a:r>
            <a:r>
              <a:rPr lang="en-US" altLang="ko-KR" sz="20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『</a:t>
            </a:r>
            <a:r>
              <a:rPr lang="ko-KR" altLang="en-US" sz="19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조일무역규칙</a:t>
            </a:r>
            <a:r>
              <a:rPr lang="en-US" altLang="ko-KR" sz="20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』</a:t>
            </a:r>
            <a:r>
              <a:rPr lang="ko-KR" altLang="en-US" sz="19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을 통칭하는 말</a:t>
            </a:r>
            <a:endParaRPr lang="en-US" altLang="ko-KR" sz="19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 marL="342900" indent="-342900">
              <a:buFontTx/>
              <a:buChar char="-"/>
            </a:pPr>
            <a:endParaRPr lang="en-US" altLang="ko-KR" sz="19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 marL="342900" indent="-342900">
              <a:buFontTx/>
              <a:buChar char="-"/>
            </a:pPr>
            <a:r>
              <a:rPr lang="en-US" altLang="ko-KR" sz="19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1876</a:t>
            </a:r>
            <a:r>
              <a:rPr lang="ko-KR" altLang="en-US" sz="19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년 </a:t>
            </a:r>
            <a:r>
              <a:rPr lang="en-US" altLang="ko-KR" sz="19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2</a:t>
            </a:r>
            <a:r>
              <a:rPr lang="ko-KR" altLang="en-US" sz="19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월 일본과 맺어진 최초의 조약이자 불평등 조약</a:t>
            </a:r>
            <a:endParaRPr lang="en-US" altLang="ko-KR" sz="19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 marL="342900" indent="-342900">
              <a:buFontTx/>
              <a:buChar char="-"/>
            </a:pPr>
            <a:endParaRPr lang="en-US" altLang="ko-KR" sz="19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 marL="342900" indent="-342900">
              <a:buFontTx/>
              <a:buChar char="-"/>
            </a:pPr>
            <a:endParaRPr lang="en-US" altLang="ko-KR" sz="19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endParaRPr lang="en-US" altLang="ko-KR" sz="19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34D3B3-2942-4572-BD50-A9C2D5ECD67F}"/>
              </a:ext>
            </a:extLst>
          </p:cNvPr>
          <p:cNvSpPr txBox="1"/>
          <p:nvPr/>
        </p:nvSpPr>
        <p:spPr>
          <a:xfrm>
            <a:off x="7913638" y="348408"/>
            <a:ext cx="9788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5C5A5D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조약 본문</a:t>
            </a:r>
          </a:p>
        </p:txBody>
      </p:sp>
      <p:pic>
        <p:nvPicPr>
          <p:cNvPr id="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E0252009-B132-4A36-AEC0-31FA5EC18E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9198" y="2871220"/>
            <a:ext cx="4464496" cy="358211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473D906-5717-4035-9D79-17984E7E63DF}"/>
              </a:ext>
            </a:extLst>
          </p:cNvPr>
          <p:cNvSpPr txBox="1"/>
          <p:nvPr/>
        </p:nvSpPr>
        <p:spPr>
          <a:xfrm>
            <a:off x="6543694" y="5958995"/>
            <a:ext cx="22767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조일수호조규</a:t>
            </a:r>
            <a:r>
              <a:rPr lang="en-US" altLang="zh-TW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(</a:t>
            </a:r>
            <a:r>
              <a:rPr lang="zh-TW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朝日修好條規</a:t>
            </a:r>
            <a:r>
              <a:rPr lang="en-US" altLang="zh-TW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) </a:t>
            </a:r>
          </a:p>
          <a:p>
            <a:r>
              <a:rPr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</a:t>
            </a:r>
            <a:r>
              <a:rPr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필사본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0D7BD4-19E7-416B-B9C0-9C092FBC67CE}"/>
              </a:ext>
            </a:extLst>
          </p:cNvPr>
          <p:cNvSpPr txBox="1"/>
          <p:nvPr/>
        </p:nvSpPr>
        <p:spPr>
          <a:xfrm>
            <a:off x="0" y="6657945"/>
            <a:ext cx="5873724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이미지 출처 </a:t>
            </a:r>
            <a:r>
              <a:rPr lang="en-US" altLang="ko-KR" sz="7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- http://blog.daum.net/_blog/BlogTypeView.do?blogid=0LtlG&amp;articleno=327&amp;categoryId=629161&amp;regdt=20110223000730</a:t>
            </a:r>
            <a:endParaRPr lang="ko-KR" altLang="en-US" sz="7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E36FE80A-6C33-482E-BD12-729EB9E5E0DE}"/>
              </a:ext>
            </a:extLst>
          </p:cNvPr>
          <p:cNvSpPr/>
          <p:nvPr/>
        </p:nvSpPr>
        <p:spPr>
          <a:xfrm>
            <a:off x="7740352" y="401416"/>
            <a:ext cx="147547" cy="147547"/>
          </a:xfrm>
          <a:prstGeom prst="ellipse">
            <a:avLst/>
          </a:prstGeom>
          <a:solidFill>
            <a:srgbClr val="FFFDF8"/>
          </a:solidFill>
          <a:ln>
            <a:solidFill>
              <a:srgbClr val="FFFD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667554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1601</TotalTime>
  <Words>1313</Words>
  <Application>Microsoft Macintosh PowerPoint</Application>
  <PresentationFormat>화면 슬라이드 쇼(4:3)</PresentationFormat>
  <Paragraphs>217</Paragraphs>
  <Slides>32</Slides>
  <Notes>23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32</vt:i4>
      </vt:variant>
    </vt:vector>
  </HeadingPairs>
  <TitlesOfParts>
    <vt:vector size="37" baseType="lpstr">
      <vt:lpstr>Cambria Math</vt:lpstr>
      <vt:lpstr>Arial</vt:lpstr>
      <vt:lpstr>맑은 고딕</vt:lpstr>
      <vt:lpstr>Nanum Gothic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크레벅스</dc:creator>
  <cp:lastModifiedBy>유석환</cp:lastModifiedBy>
  <cp:revision>193</cp:revision>
  <dcterms:created xsi:type="dcterms:W3CDTF">2017-03-28T08:28:14Z</dcterms:created>
  <dcterms:modified xsi:type="dcterms:W3CDTF">2018-11-12T06:25:28Z</dcterms:modified>
</cp:coreProperties>
</file>

<file path=docProps/thumbnail.jpeg>
</file>